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22"/>
  </p:notesMasterIdLst>
  <p:sldIdLst>
    <p:sldId id="256" r:id="rId2"/>
    <p:sldId id="313" r:id="rId3"/>
    <p:sldId id="259" r:id="rId4"/>
    <p:sldId id="260" r:id="rId5"/>
    <p:sldId id="261" r:id="rId6"/>
    <p:sldId id="265" r:id="rId7"/>
    <p:sldId id="355" r:id="rId8"/>
    <p:sldId id="341" r:id="rId9"/>
    <p:sldId id="348" r:id="rId10"/>
    <p:sldId id="346" r:id="rId11"/>
    <p:sldId id="277" r:id="rId12"/>
    <p:sldId id="367" r:id="rId13"/>
    <p:sldId id="349" r:id="rId14"/>
    <p:sldId id="301" r:id="rId15"/>
    <p:sldId id="363" r:id="rId16"/>
    <p:sldId id="364" r:id="rId17"/>
    <p:sldId id="366" r:id="rId18"/>
    <p:sldId id="350" r:id="rId19"/>
    <p:sldId id="314" r:id="rId20"/>
    <p:sldId id="305" r:id="rId21"/>
  </p:sldIdLst>
  <p:sldSz cx="9144000" cy="5143500" type="screen16x9"/>
  <p:notesSz cx="6858000" cy="9144000"/>
  <p:embeddedFontLst>
    <p:embeddedFont>
      <p:font typeface="Nanum Gothic" panose="020B0604020202020204" charset="-127"/>
      <p:regular r:id="rId23"/>
      <p:bold r:id="rId24"/>
    </p:embeddedFont>
    <p:embeddedFont>
      <p:font typeface="Abhaya Libre" panose="020B0604020202020204" charset="0"/>
      <p:regular r:id="rId25"/>
      <p:bold r:id="rId26"/>
    </p:embeddedFont>
    <p:embeddedFont>
      <p:font typeface="Lexend Mega" panose="020B0604020202020204" charset="0"/>
      <p:regular r:id="rId27"/>
      <p:bold r:id="rId28"/>
    </p:embeddedFont>
    <p:embeddedFont>
      <p:font typeface="Raleway" pitchFamily="2" charset="0"/>
      <p:regular r:id="rId29"/>
      <p:bold r:id="rId30"/>
      <p:italic r:id="rId31"/>
      <p:boldItalic r:id="rId32"/>
    </p:embeddedFont>
    <p:embeddedFont>
      <p:font typeface="Raleway ExtraBold" pitchFamily="2" charset="0"/>
      <p:bold r:id="rId33"/>
      <p:boldItalic r:id="rId34"/>
    </p:embeddedFont>
    <p:embeddedFont>
      <p:font typeface="Roboto Condensed Light" panose="02000000000000000000" pitchFamily="2"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C5E5"/>
    <a:srgbClr val="FF99CC"/>
    <a:srgbClr val="FF99FF"/>
    <a:srgbClr val="CC99FF"/>
    <a:srgbClr val="CCFFFF"/>
    <a:srgbClr val="FCAA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F5B6BA-6618-4B9E-BB55-457AEB529A34}">
  <a:tblStyle styleId="{86F5B6BA-6618-4B9E-BB55-457AEB529A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ae08f917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ae08f917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MARIA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MARIA</a:t>
            </a:r>
          </a:p>
        </p:txBody>
      </p:sp>
    </p:spTree>
    <p:extLst>
      <p:ext uri="{BB962C8B-B14F-4D97-AF65-F5344CB8AC3E}">
        <p14:creationId xmlns:p14="http://schemas.microsoft.com/office/powerpoint/2010/main" val="260244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15cd6818e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15cd6818e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maria</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15cd6818e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15cd6818e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maria</a:t>
            </a:r>
            <a:endParaRPr dirty="0"/>
          </a:p>
        </p:txBody>
      </p:sp>
    </p:spTree>
    <p:extLst>
      <p:ext uri="{BB962C8B-B14F-4D97-AF65-F5344CB8AC3E}">
        <p14:creationId xmlns:p14="http://schemas.microsoft.com/office/powerpoint/2010/main" val="193883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bader</a:t>
            </a:r>
            <a:endParaRPr lang="en-US" dirty="0"/>
          </a:p>
        </p:txBody>
      </p:sp>
    </p:spTree>
    <p:extLst>
      <p:ext uri="{BB962C8B-B14F-4D97-AF65-F5344CB8AC3E}">
        <p14:creationId xmlns:p14="http://schemas.microsoft.com/office/powerpoint/2010/main" val="875744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115cd6818e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6" name="Google Shape;1726;g115cd6818e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bader</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bader</a:t>
            </a:r>
            <a:endParaRPr lang="en-US" dirty="0"/>
          </a:p>
        </p:txBody>
      </p:sp>
    </p:spTree>
    <p:extLst>
      <p:ext uri="{BB962C8B-B14F-4D97-AF65-F5344CB8AC3E}">
        <p14:creationId xmlns:p14="http://schemas.microsoft.com/office/powerpoint/2010/main" val="263521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e08f917ff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e08f917f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ali</a:t>
            </a:r>
            <a:endParaRPr dirty="0"/>
          </a:p>
        </p:txBody>
      </p:sp>
    </p:spTree>
    <p:extLst>
      <p:ext uri="{BB962C8B-B14F-4D97-AF65-F5344CB8AC3E}">
        <p14:creationId xmlns:p14="http://schemas.microsoft.com/office/powerpoint/2010/main" val="39010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ali</a:t>
            </a:r>
            <a:endParaRPr lang="en-US" dirty="0"/>
          </a:p>
        </p:txBody>
      </p:sp>
    </p:spTree>
    <p:extLst>
      <p:ext uri="{BB962C8B-B14F-4D97-AF65-F5344CB8AC3E}">
        <p14:creationId xmlns:p14="http://schemas.microsoft.com/office/powerpoint/2010/main" val="620337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ALI</a:t>
            </a:r>
          </a:p>
        </p:txBody>
      </p:sp>
    </p:spTree>
    <p:extLst>
      <p:ext uri="{BB962C8B-B14F-4D97-AF65-F5344CB8AC3E}">
        <p14:creationId xmlns:p14="http://schemas.microsoft.com/office/powerpoint/2010/main" val="31681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15cd6818e6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15cd6818e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ALI – EXPLAIN THE ISSUE OF INVESTMENT BEING BASED ON WHICH STRATEGY THE CLIENT IS GOING FOR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ae39994066_5_2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ae39994066_5_2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MARIA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ae39994066_5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ae39994066_5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ALI – CONCLUDE THE PRESENTATION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15481cf55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15481cf55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MARIA: WE WILL MOVE THROUGH THE FOLLOWING TOPICS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e2cca4da1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e2cca4da1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MARIA – I will be explaining the data we have used to create our analysis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b61e6517f4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b61e6517f4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MARIA– Important things to note is that we worked on data scraped on 29&amp;30June with total number of listings of 16317. We have removed the listings without prices and listings without reviews as well because they generally tend to be overpriced and there were previous bookings. The host could book his own property to indicate greater demand.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e08f917ff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e08f917ff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AFRAH – We will go through the key pointers that we found through our market analysis which also helped us in UNDERSTANDING which property would be the best investment in the city of cape town</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AFRAH: explain that we showed a </a:t>
            </a:r>
            <a:r>
              <a:rPr lang="en-US" dirty="0" err="1"/>
              <a:t>snippit</a:t>
            </a:r>
            <a:r>
              <a:rPr lang="en-US" dirty="0"/>
              <a:t> of the two top listings of host ID’s profile from the Airbnb and website</a:t>
            </a:r>
          </a:p>
        </p:txBody>
      </p:sp>
    </p:spTree>
    <p:extLst>
      <p:ext uri="{BB962C8B-B14F-4D97-AF65-F5344CB8AC3E}">
        <p14:creationId xmlns:p14="http://schemas.microsoft.com/office/powerpoint/2010/main" val="145706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AFRAH – mention top 3 wards</a:t>
            </a:r>
          </a:p>
        </p:txBody>
      </p:sp>
    </p:spTree>
    <p:extLst>
      <p:ext uri="{BB962C8B-B14F-4D97-AF65-F5344CB8AC3E}">
        <p14:creationId xmlns:p14="http://schemas.microsoft.com/office/powerpoint/2010/main" val="160488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MARIA</a:t>
            </a:r>
          </a:p>
        </p:txBody>
      </p:sp>
    </p:spTree>
    <p:extLst>
      <p:ext uri="{BB962C8B-B14F-4D97-AF65-F5344CB8AC3E}">
        <p14:creationId xmlns:p14="http://schemas.microsoft.com/office/powerpoint/2010/main" val="390648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1600" y="1657350"/>
            <a:ext cx="6400800" cy="14631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a:endParaRPr/>
          </a:p>
        </p:txBody>
      </p:sp>
      <p:sp>
        <p:nvSpPr>
          <p:cNvPr id="11" name="Google Shape;11;p2"/>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4">
  <p:cSld name="BLANK_22">
    <p:bg>
      <p:bgPr>
        <a:solidFill>
          <a:schemeClr val="lt1"/>
        </a:solidFill>
        <a:effectLst/>
      </p:bgPr>
    </p:bg>
    <p:spTree>
      <p:nvGrpSpPr>
        <p:cNvPr id="1" name="Shape 197"/>
        <p:cNvGrpSpPr/>
        <p:nvPr/>
      </p:nvGrpSpPr>
      <p:grpSpPr>
        <a:xfrm>
          <a:off x="0" y="0"/>
          <a:ext cx="0" cy="0"/>
          <a:chOff x="0" y="0"/>
          <a:chExt cx="0" cy="0"/>
        </a:xfrm>
      </p:grpSpPr>
      <p:sp>
        <p:nvSpPr>
          <p:cNvPr id="198" name="Google Shape;198;p32"/>
          <p:cNvSpPr txBox="1">
            <a:spLocks noGrp="1"/>
          </p:cNvSpPr>
          <p:nvPr>
            <p:ph type="subTitle" idx="1"/>
          </p:nvPr>
        </p:nvSpPr>
        <p:spPr>
          <a:xfrm>
            <a:off x="852975" y="2547752"/>
            <a:ext cx="21510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99" name="Google Shape;199;p32"/>
          <p:cNvSpPr txBox="1">
            <a:spLocks noGrp="1"/>
          </p:cNvSpPr>
          <p:nvPr>
            <p:ph type="subTitle" idx="2"/>
          </p:nvPr>
        </p:nvSpPr>
        <p:spPr>
          <a:xfrm>
            <a:off x="852975" y="3017551"/>
            <a:ext cx="2151000" cy="69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0" name="Google Shape;200;p32"/>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01" name="Google Shape;201;p32"/>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202" name="Google Shape;202;p32"/>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203" name="Google Shape;203;p32"/>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4" name="Google Shape;204;p32"/>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05" name="Google Shape;205;p32"/>
          <p:cNvSpPr txBox="1">
            <a:spLocks noGrp="1"/>
          </p:cNvSpPr>
          <p:nvPr>
            <p:ph type="subTitle" idx="5"/>
          </p:nvPr>
        </p:nvSpPr>
        <p:spPr>
          <a:xfrm>
            <a:off x="3496500" y="2860277"/>
            <a:ext cx="21510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06" name="Google Shape;206;p32"/>
          <p:cNvSpPr txBox="1">
            <a:spLocks noGrp="1"/>
          </p:cNvSpPr>
          <p:nvPr>
            <p:ph type="subTitle" idx="6"/>
          </p:nvPr>
        </p:nvSpPr>
        <p:spPr>
          <a:xfrm>
            <a:off x="3496500" y="3330076"/>
            <a:ext cx="2151000" cy="69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07" name="Google Shape;207;p32"/>
          <p:cNvSpPr txBox="1">
            <a:spLocks noGrp="1"/>
          </p:cNvSpPr>
          <p:nvPr>
            <p:ph type="subTitle" idx="7"/>
          </p:nvPr>
        </p:nvSpPr>
        <p:spPr>
          <a:xfrm>
            <a:off x="6140025" y="3165077"/>
            <a:ext cx="21510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208" name="Google Shape;208;p32"/>
          <p:cNvSpPr txBox="1">
            <a:spLocks noGrp="1"/>
          </p:cNvSpPr>
          <p:nvPr>
            <p:ph type="subTitle" idx="8"/>
          </p:nvPr>
        </p:nvSpPr>
        <p:spPr>
          <a:xfrm>
            <a:off x="6140025" y="3634876"/>
            <a:ext cx="2151000" cy="695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8_1">
    <p:spTree>
      <p:nvGrpSpPr>
        <p:cNvPr id="1" name="Shape 325"/>
        <p:cNvGrpSpPr/>
        <p:nvPr/>
      </p:nvGrpSpPr>
      <p:grpSpPr>
        <a:xfrm>
          <a:off x="0" y="0"/>
          <a:ext cx="0" cy="0"/>
          <a:chOff x="0" y="0"/>
          <a:chExt cx="0" cy="0"/>
        </a:xfrm>
      </p:grpSpPr>
      <p:sp>
        <p:nvSpPr>
          <p:cNvPr id="326" name="Google Shape;326;p44"/>
          <p:cNvSpPr txBox="1">
            <a:spLocks noGrp="1"/>
          </p:cNvSpPr>
          <p:nvPr>
            <p:ph type="subTitle" idx="1"/>
          </p:nvPr>
        </p:nvSpPr>
        <p:spPr>
          <a:xfrm>
            <a:off x="2091600" y="2570563"/>
            <a:ext cx="2261400" cy="81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7" name="Google Shape;327;p44"/>
          <p:cNvSpPr txBox="1">
            <a:spLocks noGrp="1"/>
          </p:cNvSpPr>
          <p:nvPr>
            <p:ph type="subTitle" idx="2"/>
          </p:nvPr>
        </p:nvSpPr>
        <p:spPr>
          <a:xfrm>
            <a:off x="2091600" y="2104138"/>
            <a:ext cx="2261400" cy="466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000"/>
              <a:buFont typeface="Lexend Mega"/>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2pPr>
            <a:lvl3pPr lvl="2"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3pPr>
            <a:lvl4pPr lvl="3"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4pPr>
            <a:lvl5pPr lvl="4"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5pPr>
            <a:lvl6pPr lvl="5"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6pPr>
            <a:lvl7pPr lvl="6"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7pPr>
            <a:lvl8pPr lvl="7"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8pPr>
            <a:lvl9pPr lvl="8"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9pPr>
          </a:lstStyle>
          <a:p>
            <a:endParaRPr/>
          </a:p>
        </p:txBody>
      </p:sp>
      <p:sp>
        <p:nvSpPr>
          <p:cNvPr id="328" name="Google Shape;328;p44"/>
          <p:cNvSpPr txBox="1">
            <a:spLocks noGrp="1"/>
          </p:cNvSpPr>
          <p:nvPr>
            <p:ph type="subTitle" idx="3"/>
          </p:nvPr>
        </p:nvSpPr>
        <p:spPr>
          <a:xfrm>
            <a:off x="4797775" y="2570570"/>
            <a:ext cx="2261400" cy="8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9" name="Google Shape;329;p44"/>
          <p:cNvSpPr txBox="1">
            <a:spLocks noGrp="1"/>
          </p:cNvSpPr>
          <p:nvPr>
            <p:ph type="subTitle" idx="4"/>
          </p:nvPr>
        </p:nvSpPr>
        <p:spPr>
          <a:xfrm>
            <a:off x="4797775" y="2104138"/>
            <a:ext cx="2261400" cy="4665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1"/>
              </a:buClr>
              <a:buSzPts val="2000"/>
              <a:buFont typeface="Lexend Mega"/>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2pPr>
            <a:lvl3pPr lvl="2"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3pPr>
            <a:lvl4pPr lvl="3"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4pPr>
            <a:lvl5pPr lvl="4"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5pPr>
            <a:lvl6pPr lvl="5"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6pPr>
            <a:lvl7pPr lvl="6"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7pPr>
            <a:lvl8pPr lvl="7"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8pPr>
            <a:lvl9pPr lvl="8" algn="ctr" rtl="0">
              <a:lnSpc>
                <a:spcPct val="100000"/>
              </a:lnSpc>
              <a:spcBef>
                <a:spcPts val="0"/>
              </a:spcBef>
              <a:spcAft>
                <a:spcPts val="0"/>
              </a:spcAft>
              <a:buClr>
                <a:schemeClr val="dk1"/>
              </a:buClr>
              <a:buSzPts val="2000"/>
              <a:buFont typeface="Lexend Mega"/>
              <a:buNone/>
              <a:defRPr sz="2000" b="1">
                <a:solidFill>
                  <a:schemeClr val="dk1"/>
                </a:solidFill>
                <a:latin typeface="Lexend Mega"/>
                <a:ea typeface="Lexend Mega"/>
                <a:cs typeface="Lexend Mega"/>
                <a:sym typeface="Lexend Mega"/>
              </a:defRPr>
            </a:lvl9pPr>
          </a:lstStyle>
          <a:p>
            <a:endParaRPr/>
          </a:p>
        </p:txBody>
      </p:sp>
      <p:sp>
        <p:nvSpPr>
          <p:cNvPr id="330" name="Google Shape;330;p44"/>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23">
    <p:bg>
      <p:bgPr>
        <a:solidFill>
          <a:schemeClr val="lt1"/>
        </a:solidFill>
        <a:effectLst/>
      </p:bgPr>
    </p:bg>
    <p:spTree>
      <p:nvGrpSpPr>
        <p:cNvPr id="1" name="Shape 352"/>
        <p:cNvGrpSpPr/>
        <p:nvPr/>
      </p:nvGrpSpPr>
      <p:grpSpPr>
        <a:xfrm>
          <a:off x="0" y="0"/>
          <a:ext cx="0" cy="0"/>
          <a:chOff x="0" y="0"/>
          <a:chExt cx="0" cy="0"/>
        </a:xfrm>
      </p:grpSpPr>
      <p:cxnSp>
        <p:nvCxnSpPr>
          <p:cNvPr id="353" name="Google Shape;353;p49"/>
          <p:cNvCxnSpPr/>
          <p:nvPr/>
        </p:nvCxnSpPr>
        <p:spPr>
          <a:xfrm rot="10800000">
            <a:off x="713175" y="269100"/>
            <a:ext cx="7729800" cy="0"/>
          </a:xfrm>
          <a:prstGeom prst="straightConnector1">
            <a:avLst/>
          </a:prstGeom>
          <a:noFill/>
          <a:ln w="9525" cap="flat" cmpd="sng">
            <a:solidFill>
              <a:schemeClr val="dk1"/>
            </a:solidFill>
            <a:prstDash val="solid"/>
            <a:round/>
            <a:headEnd type="none" w="med" len="med"/>
            <a:tailEnd type="none" w="med" len="med"/>
          </a:ln>
        </p:spPr>
      </p:cxnSp>
      <p:cxnSp>
        <p:nvCxnSpPr>
          <p:cNvPr id="354" name="Google Shape;354;p49"/>
          <p:cNvCxnSpPr/>
          <p:nvPr/>
        </p:nvCxnSpPr>
        <p:spPr>
          <a:xfrm>
            <a:off x="713175" y="4874250"/>
            <a:ext cx="772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2176325" y="538297"/>
            <a:ext cx="3542100" cy="9144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5000">
                <a:solidFill>
                  <a:schemeClr val="dk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 name="Google Shape;15;p3"/>
          <p:cNvSpPr txBox="1">
            <a:spLocks noGrp="1"/>
          </p:cNvSpPr>
          <p:nvPr>
            <p:ph type="subTitle" idx="1"/>
          </p:nvPr>
        </p:nvSpPr>
        <p:spPr>
          <a:xfrm>
            <a:off x="713275" y="1452698"/>
            <a:ext cx="6217800" cy="457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sz="2100">
                <a:solidFill>
                  <a:schemeClr val="dk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3"/>
          <p:cNvSpPr txBox="1">
            <a:spLocks noGrp="1"/>
          </p:cNvSpPr>
          <p:nvPr>
            <p:ph type="title" idx="2" hasCustomPrompt="1"/>
          </p:nvPr>
        </p:nvSpPr>
        <p:spPr>
          <a:xfrm>
            <a:off x="713225" y="538286"/>
            <a:ext cx="1463100" cy="9144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5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720000" y="1072825"/>
            <a:ext cx="7704000" cy="35304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dk1"/>
              </a:buClr>
              <a:buSzPts val="1200"/>
              <a:buAutoNum type="arabicPeriod"/>
              <a:defRPr sz="11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713279" y="773248"/>
            <a:ext cx="2926200" cy="6402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solidFill>
                  <a:schemeClr val="dk2"/>
                </a:solidFill>
              </a:defRPr>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37" name="Google Shape;37;p9"/>
          <p:cNvSpPr txBox="1">
            <a:spLocks noGrp="1"/>
          </p:cNvSpPr>
          <p:nvPr>
            <p:ph type="subTitle" idx="1"/>
          </p:nvPr>
        </p:nvSpPr>
        <p:spPr>
          <a:xfrm>
            <a:off x="713275" y="1565846"/>
            <a:ext cx="4297800" cy="1005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solidFill>
                  <a:schemeClr val="dk2"/>
                </a:solidFill>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0"/>
          <p:cNvSpPr txBox="1">
            <a:spLocks noGrp="1"/>
          </p:cNvSpPr>
          <p:nvPr>
            <p:ph type="title"/>
          </p:nvPr>
        </p:nvSpPr>
        <p:spPr>
          <a:xfrm>
            <a:off x="5413375" y="538275"/>
            <a:ext cx="3017400" cy="24690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sz="4000">
                <a:solidFill>
                  <a:schemeClr val="dk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BLANK_4">
    <p:bg>
      <p:bgPr>
        <a:solidFill>
          <a:schemeClr val="lt1"/>
        </a:solidFill>
        <a:effectLst/>
      </p:bgPr>
    </p:bg>
    <p:spTree>
      <p:nvGrpSpPr>
        <p:cNvPr id="1"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chemeClr val="dk1">
              <a:alpha val="45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txBox="1">
            <a:spLocks noGrp="1"/>
          </p:cNvSpPr>
          <p:nvPr>
            <p:ph type="subTitle" idx="1"/>
          </p:nvPr>
        </p:nvSpPr>
        <p:spPr>
          <a:xfrm>
            <a:off x="5602500" y="3821137"/>
            <a:ext cx="2828700" cy="307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Raleway"/>
              <a:buNone/>
              <a:defRPr sz="2000" b="1">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9pPr>
          </a:lstStyle>
          <a:p>
            <a:endParaRPr/>
          </a:p>
        </p:txBody>
      </p:sp>
      <p:sp>
        <p:nvSpPr>
          <p:cNvPr id="105" name="Google Shape;105;p21"/>
          <p:cNvSpPr txBox="1">
            <a:spLocks noGrp="1"/>
          </p:cNvSpPr>
          <p:nvPr>
            <p:ph type="subTitle" idx="2"/>
          </p:nvPr>
        </p:nvSpPr>
        <p:spPr>
          <a:xfrm>
            <a:off x="5602500" y="4125838"/>
            <a:ext cx="2828700" cy="27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06" name="Google Shape;106;p21"/>
          <p:cNvSpPr txBox="1">
            <a:spLocks noGrp="1"/>
          </p:cNvSpPr>
          <p:nvPr>
            <p:ph type="title" hasCustomPrompt="1"/>
          </p:nvPr>
        </p:nvSpPr>
        <p:spPr>
          <a:xfrm>
            <a:off x="4856975" y="3827054"/>
            <a:ext cx="641700" cy="3075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07" name="Google Shape;107;p21"/>
          <p:cNvSpPr txBox="1">
            <a:spLocks noGrp="1"/>
          </p:cNvSpPr>
          <p:nvPr>
            <p:ph type="subTitle" idx="3"/>
          </p:nvPr>
        </p:nvSpPr>
        <p:spPr>
          <a:xfrm>
            <a:off x="5602500" y="2172504"/>
            <a:ext cx="2828700" cy="313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Raleway"/>
              <a:buNone/>
              <a:defRPr sz="2000" b="1">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9pPr>
          </a:lstStyle>
          <a:p>
            <a:endParaRPr/>
          </a:p>
        </p:txBody>
      </p:sp>
      <p:sp>
        <p:nvSpPr>
          <p:cNvPr id="108" name="Google Shape;108;p21"/>
          <p:cNvSpPr txBox="1">
            <a:spLocks noGrp="1"/>
          </p:cNvSpPr>
          <p:nvPr>
            <p:ph type="subTitle" idx="4"/>
          </p:nvPr>
        </p:nvSpPr>
        <p:spPr>
          <a:xfrm>
            <a:off x="5602500" y="2486000"/>
            <a:ext cx="2828700" cy="27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09" name="Google Shape;109;p21"/>
          <p:cNvSpPr txBox="1">
            <a:spLocks noGrp="1"/>
          </p:cNvSpPr>
          <p:nvPr>
            <p:ph type="title" idx="5" hasCustomPrompt="1"/>
          </p:nvPr>
        </p:nvSpPr>
        <p:spPr>
          <a:xfrm>
            <a:off x="4856975" y="2172502"/>
            <a:ext cx="641700" cy="3135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10" name="Google Shape;110;p21"/>
          <p:cNvSpPr txBox="1">
            <a:spLocks noGrp="1"/>
          </p:cNvSpPr>
          <p:nvPr>
            <p:ph type="subTitle" idx="6"/>
          </p:nvPr>
        </p:nvSpPr>
        <p:spPr>
          <a:xfrm>
            <a:off x="5602500" y="2994763"/>
            <a:ext cx="2828700" cy="313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2000"/>
              <a:buFont typeface="Raleway"/>
              <a:buNone/>
              <a:defRPr sz="2000" b="1">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000" b="1">
                <a:solidFill>
                  <a:schemeClr val="dk2"/>
                </a:solidFill>
                <a:latin typeface="Raleway"/>
                <a:ea typeface="Raleway"/>
                <a:cs typeface="Raleway"/>
                <a:sym typeface="Raleway"/>
              </a:defRPr>
            </a:lvl9pPr>
          </a:lstStyle>
          <a:p>
            <a:endParaRPr/>
          </a:p>
        </p:txBody>
      </p:sp>
      <p:sp>
        <p:nvSpPr>
          <p:cNvPr id="111" name="Google Shape;111;p21"/>
          <p:cNvSpPr txBox="1">
            <a:spLocks noGrp="1"/>
          </p:cNvSpPr>
          <p:nvPr>
            <p:ph type="subTitle" idx="7"/>
          </p:nvPr>
        </p:nvSpPr>
        <p:spPr>
          <a:xfrm>
            <a:off x="5602500" y="3307699"/>
            <a:ext cx="2828700" cy="273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12" name="Google Shape;112;p21"/>
          <p:cNvSpPr txBox="1">
            <a:spLocks noGrp="1"/>
          </p:cNvSpPr>
          <p:nvPr>
            <p:ph type="title" idx="8" hasCustomPrompt="1"/>
          </p:nvPr>
        </p:nvSpPr>
        <p:spPr>
          <a:xfrm>
            <a:off x="4856975" y="2995153"/>
            <a:ext cx="641700" cy="313200"/>
          </a:xfrm>
          <a:prstGeom prst="rect">
            <a:avLst/>
          </a:prstGeom>
        </p:spPr>
        <p:txBody>
          <a:bodyPr spcFirstLastPara="1" wrap="square" lIns="0" tIns="0" rIns="0" bIns="0" anchor="ctr" anchorCtr="0">
            <a:noAutofit/>
          </a:bodyPr>
          <a:lstStyle>
            <a:lvl1pPr lvl="0" algn="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r>
              <a:t>xx%</a:t>
            </a:r>
          </a:p>
        </p:txBody>
      </p:sp>
      <p:sp>
        <p:nvSpPr>
          <p:cNvPr id="113" name="Google Shape;113;p21"/>
          <p:cNvSpPr txBox="1">
            <a:spLocks noGrp="1"/>
          </p:cNvSpPr>
          <p:nvPr>
            <p:ph type="title" idx="9"/>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cxnSp>
        <p:nvCxnSpPr>
          <p:cNvPr id="114" name="Google Shape;114;p2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21"/>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116" name="Google Shape;116;p21"/>
          <p:cNvSpPr txBox="1">
            <a:spLocks noGrp="1"/>
          </p:cNvSpPr>
          <p:nvPr>
            <p:ph type="subTitle" idx="13"/>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
        <p:nvSpPr>
          <p:cNvPr id="117" name="Google Shape;117;p21"/>
          <p:cNvSpPr txBox="1">
            <a:spLocks noGrp="1"/>
          </p:cNvSpPr>
          <p:nvPr>
            <p:ph type="subTitle" idx="14"/>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2"/>
              </a:buClr>
              <a:buSzPts val="1600"/>
              <a:buNone/>
              <a:defRPr sz="800" b="1">
                <a:solidFill>
                  <a:schemeClr val="dk2"/>
                </a:solidFill>
                <a:latin typeface="Abhaya Libre"/>
                <a:ea typeface="Abhaya Libre"/>
                <a:cs typeface="Abhaya Libre"/>
                <a:sym typeface="Abhaya Libre"/>
              </a:defRPr>
            </a:lvl1pPr>
            <a:lvl2pPr lvl="1" algn="ctr" rtl="0">
              <a:lnSpc>
                <a:spcPct val="100000"/>
              </a:lnSpc>
              <a:spcBef>
                <a:spcPts val="0"/>
              </a:spcBef>
              <a:spcAft>
                <a:spcPts val="0"/>
              </a:spcAft>
              <a:buClr>
                <a:schemeClr val="dk2"/>
              </a:buClr>
              <a:buSzPts val="1600"/>
              <a:buNone/>
              <a:defRPr>
                <a:solidFill>
                  <a:schemeClr val="dk2"/>
                </a:solidFill>
              </a:defRPr>
            </a:lvl2pPr>
            <a:lvl3pPr lvl="2" algn="ctr" rtl="0">
              <a:lnSpc>
                <a:spcPct val="100000"/>
              </a:lnSpc>
              <a:spcBef>
                <a:spcPts val="0"/>
              </a:spcBef>
              <a:spcAft>
                <a:spcPts val="0"/>
              </a:spcAft>
              <a:buClr>
                <a:schemeClr val="dk2"/>
              </a:buClr>
              <a:buSzPts val="1600"/>
              <a:buNone/>
              <a:defRPr>
                <a:solidFill>
                  <a:schemeClr val="dk2"/>
                </a:solidFill>
              </a:defRPr>
            </a:lvl3pPr>
            <a:lvl4pPr lvl="3" algn="ctr" rtl="0">
              <a:lnSpc>
                <a:spcPct val="100000"/>
              </a:lnSpc>
              <a:spcBef>
                <a:spcPts val="0"/>
              </a:spcBef>
              <a:spcAft>
                <a:spcPts val="0"/>
              </a:spcAft>
              <a:buClr>
                <a:schemeClr val="dk2"/>
              </a:buClr>
              <a:buSzPts val="1600"/>
              <a:buNone/>
              <a:defRPr>
                <a:solidFill>
                  <a:schemeClr val="dk2"/>
                </a:solidFill>
              </a:defRPr>
            </a:lvl4pPr>
            <a:lvl5pPr lvl="4" algn="ctr" rtl="0">
              <a:lnSpc>
                <a:spcPct val="100000"/>
              </a:lnSpc>
              <a:spcBef>
                <a:spcPts val="0"/>
              </a:spcBef>
              <a:spcAft>
                <a:spcPts val="0"/>
              </a:spcAft>
              <a:buClr>
                <a:schemeClr val="dk2"/>
              </a:buClr>
              <a:buSzPts val="1600"/>
              <a:buNone/>
              <a:defRPr>
                <a:solidFill>
                  <a:schemeClr val="dk2"/>
                </a:solidFill>
              </a:defRPr>
            </a:lvl5pPr>
            <a:lvl6pPr lvl="5" algn="ctr" rtl="0">
              <a:lnSpc>
                <a:spcPct val="100000"/>
              </a:lnSpc>
              <a:spcBef>
                <a:spcPts val="0"/>
              </a:spcBef>
              <a:spcAft>
                <a:spcPts val="0"/>
              </a:spcAft>
              <a:buClr>
                <a:schemeClr val="dk2"/>
              </a:buClr>
              <a:buSzPts val="1600"/>
              <a:buNone/>
              <a:defRPr>
                <a:solidFill>
                  <a:schemeClr val="dk2"/>
                </a:solidFill>
              </a:defRPr>
            </a:lvl6pPr>
            <a:lvl7pPr lvl="6" algn="ctr" rtl="0">
              <a:lnSpc>
                <a:spcPct val="100000"/>
              </a:lnSpc>
              <a:spcBef>
                <a:spcPts val="0"/>
              </a:spcBef>
              <a:spcAft>
                <a:spcPts val="0"/>
              </a:spcAft>
              <a:buClr>
                <a:schemeClr val="dk2"/>
              </a:buClr>
              <a:buSzPts val="1600"/>
              <a:buNone/>
              <a:defRPr>
                <a:solidFill>
                  <a:schemeClr val="dk2"/>
                </a:solidFill>
              </a:defRPr>
            </a:lvl7pPr>
            <a:lvl8pPr lvl="7" algn="ctr" rtl="0">
              <a:lnSpc>
                <a:spcPct val="100000"/>
              </a:lnSpc>
              <a:spcBef>
                <a:spcPts val="0"/>
              </a:spcBef>
              <a:spcAft>
                <a:spcPts val="0"/>
              </a:spcAft>
              <a:buClr>
                <a:schemeClr val="dk2"/>
              </a:buClr>
              <a:buSzPts val="1600"/>
              <a:buNone/>
              <a:defRPr>
                <a:solidFill>
                  <a:schemeClr val="dk2"/>
                </a:solidFill>
              </a:defRPr>
            </a:lvl8pPr>
            <a:lvl9pPr lvl="8" algn="ctr" rtl="0">
              <a:lnSpc>
                <a:spcPct val="100000"/>
              </a:lnSpc>
              <a:spcBef>
                <a:spcPts val="0"/>
              </a:spcBef>
              <a:spcAft>
                <a:spcPts val="0"/>
              </a:spcAft>
              <a:buClr>
                <a:schemeClr val="dk2"/>
              </a:buClr>
              <a:buSzPts val="1600"/>
              <a:buNone/>
              <a:defRPr>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BLANK_20">
    <p:bg>
      <p:bgPr>
        <a:solidFill>
          <a:schemeClr val="lt1"/>
        </a:solidFill>
        <a:effectLst/>
      </p:bgPr>
    </p:bg>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6" name="Google Shape;156;p27"/>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cxnSp>
        <p:nvCxnSpPr>
          <p:cNvPr id="157" name="Google Shape;157;p27"/>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158" name="Google Shape;158;p27"/>
          <p:cNvSpPr txBox="1">
            <a:spLocks noGrp="1"/>
          </p:cNvSpPr>
          <p:nvPr>
            <p:ph type="subTitle" idx="1"/>
          </p:nvPr>
        </p:nvSpPr>
        <p:spPr>
          <a:xfrm>
            <a:off x="7699374" y="195904"/>
            <a:ext cx="731400" cy="146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59" name="Google Shape;159;p27"/>
          <p:cNvSpPr txBox="1">
            <a:spLocks noGrp="1"/>
          </p:cNvSpPr>
          <p:nvPr>
            <p:ph type="subTitle" idx="2"/>
          </p:nvPr>
        </p:nvSpPr>
        <p:spPr>
          <a:xfrm>
            <a:off x="713224" y="4801054"/>
            <a:ext cx="731400" cy="146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sz="800" b="1">
                <a:latin typeface="Abhaya Libre"/>
                <a:ea typeface="Abhaya Libre"/>
                <a:cs typeface="Abhaya Libre"/>
                <a:sym typeface="Abhaya Libr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60"/>
        <p:cNvGrpSpPr/>
        <p:nvPr/>
      </p:nvGrpSpPr>
      <p:grpSpPr>
        <a:xfrm>
          <a:off x="0" y="0"/>
          <a:ext cx="0" cy="0"/>
          <a:chOff x="0" y="0"/>
          <a:chExt cx="0" cy="0"/>
        </a:xfrm>
      </p:grpSpPr>
      <p:sp>
        <p:nvSpPr>
          <p:cNvPr id="161" name="Google Shape;161;p28"/>
          <p:cNvSpPr txBox="1">
            <a:spLocks noGrp="1"/>
          </p:cNvSpPr>
          <p:nvPr>
            <p:ph type="subTitle" idx="1"/>
          </p:nvPr>
        </p:nvSpPr>
        <p:spPr>
          <a:xfrm>
            <a:off x="719999" y="2403554"/>
            <a:ext cx="2211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62" name="Google Shape;162;p28"/>
          <p:cNvSpPr txBox="1">
            <a:spLocks noGrp="1"/>
          </p:cNvSpPr>
          <p:nvPr>
            <p:ph type="subTitle" idx="2"/>
          </p:nvPr>
        </p:nvSpPr>
        <p:spPr>
          <a:xfrm>
            <a:off x="719999" y="2860754"/>
            <a:ext cx="2211600" cy="91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3" name="Google Shape;163;p28"/>
          <p:cNvSpPr txBox="1">
            <a:spLocks noGrp="1"/>
          </p:cNvSpPr>
          <p:nvPr>
            <p:ph type="subTitle" idx="3"/>
          </p:nvPr>
        </p:nvSpPr>
        <p:spPr>
          <a:xfrm>
            <a:off x="3466199" y="2403554"/>
            <a:ext cx="2211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64" name="Google Shape;164;p28"/>
          <p:cNvSpPr txBox="1">
            <a:spLocks noGrp="1"/>
          </p:cNvSpPr>
          <p:nvPr>
            <p:ph type="subTitle" idx="4"/>
          </p:nvPr>
        </p:nvSpPr>
        <p:spPr>
          <a:xfrm>
            <a:off x="3466199" y="2860754"/>
            <a:ext cx="2211600" cy="91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5" name="Google Shape;165;p28"/>
          <p:cNvSpPr txBox="1">
            <a:spLocks noGrp="1"/>
          </p:cNvSpPr>
          <p:nvPr>
            <p:ph type="subTitle" idx="5"/>
          </p:nvPr>
        </p:nvSpPr>
        <p:spPr>
          <a:xfrm>
            <a:off x="6212399" y="2403554"/>
            <a:ext cx="2211600" cy="457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000"/>
              <a:buFont typeface="Raleway ExtraBold"/>
              <a:buNone/>
              <a:defRPr sz="2000" b="1">
                <a:solidFill>
                  <a:schemeClr val="dk1"/>
                </a:solidFill>
                <a:latin typeface="Abhaya Libre"/>
                <a:ea typeface="Abhaya Libre"/>
                <a:cs typeface="Abhaya Libre"/>
                <a:sym typeface="Abhaya Libre"/>
              </a:defRPr>
            </a:lvl1pPr>
            <a:lvl2pPr lvl="1"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algn="ctr"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a:endParaRPr/>
          </a:p>
        </p:txBody>
      </p:sp>
      <p:sp>
        <p:nvSpPr>
          <p:cNvPr id="166" name="Google Shape;166;p28"/>
          <p:cNvSpPr txBox="1">
            <a:spLocks noGrp="1"/>
          </p:cNvSpPr>
          <p:nvPr>
            <p:ph type="subTitle" idx="6"/>
          </p:nvPr>
        </p:nvSpPr>
        <p:spPr>
          <a:xfrm>
            <a:off x="6212399" y="2860754"/>
            <a:ext cx="2211600" cy="91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7" name="Google Shape;167;p28"/>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9350"/>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Abhaya Libre"/>
              <a:buNone/>
              <a:defRPr sz="3000" b="1">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a:endParaRPr/>
          </a:p>
        </p:txBody>
      </p:sp>
      <p:sp>
        <p:nvSpPr>
          <p:cNvPr id="7" name="Google Shape;7;p1"/>
          <p:cNvSpPr txBox="1">
            <a:spLocks noGrp="1"/>
          </p:cNvSpPr>
          <p:nvPr>
            <p:ph type="body" idx="1"/>
          </p:nvPr>
        </p:nvSpPr>
        <p:spPr>
          <a:xfrm>
            <a:off x="720000" y="1152475"/>
            <a:ext cx="7704000" cy="34527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marL="914400" lvl="1"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marL="1371600" lvl="2"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marL="1828800" lvl="3"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marL="2286000" lvl="4"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marL="2743200" lvl="5"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marL="3200400" lvl="6"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marL="3657600" lvl="7" indent="-330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marL="4114800" lvl="8" indent="-3302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67" r:id="rId7"/>
    <p:sldLayoutId id="2147483673" r:id="rId8"/>
    <p:sldLayoutId id="2147483674" r:id="rId9"/>
    <p:sldLayoutId id="2147483678" r:id="rId10"/>
    <p:sldLayoutId id="2147483690" r:id="rId11"/>
    <p:sldLayoutId id="2147483694" r:id="rId12"/>
    <p:sldLayoutId id="214748369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54"/>
          <p:cNvSpPr txBox="1">
            <a:spLocks noGrp="1"/>
          </p:cNvSpPr>
          <p:nvPr>
            <p:ph type="subTitle" idx="1"/>
          </p:nvPr>
        </p:nvSpPr>
        <p:spPr>
          <a:xfrm>
            <a:off x="2455750" y="3784050"/>
            <a:ext cx="4173600" cy="42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EXPERTS AT CONSULTANCY &amp; MARKET ANALYSIS</a:t>
            </a:r>
            <a:endParaRPr dirty="0"/>
          </a:p>
        </p:txBody>
      </p:sp>
      <p:sp>
        <p:nvSpPr>
          <p:cNvPr id="368" name="Google Shape;368;p54"/>
          <p:cNvSpPr txBox="1">
            <a:spLocks noGrp="1"/>
          </p:cNvSpPr>
          <p:nvPr>
            <p:ph type="ctrTitle"/>
          </p:nvPr>
        </p:nvSpPr>
        <p:spPr>
          <a:xfrm>
            <a:off x="1007750" y="1462650"/>
            <a:ext cx="7057325" cy="146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6600" dirty="0">
                <a:solidFill>
                  <a:schemeClr val="dk2"/>
                </a:solidFill>
              </a:rPr>
              <a:t>MARKET ANALYSIS -AIRBNB</a:t>
            </a:r>
            <a:br>
              <a:rPr lang="en" sz="6600" dirty="0">
                <a:solidFill>
                  <a:schemeClr val="dk2"/>
                </a:solidFill>
              </a:rPr>
            </a:br>
            <a:r>
              <a:rPr lang="en" sz="1600" dirty="0">
                <a:solidFill>
                  <a:schemeClr val="dk2"/>
                </a:solidFill>
              </a:rPr>
              <a:t>CAPE TOWN</a:t>
            </a:r>
            <a:endParaRPr sz="1600" dirty="0">
              <a:solidFill>
                <a:schemeClr val="dk2"/>
              </a:solidFill>
            </a:endParaRPr>
          </a:p>
        </p:txBody>
      </p:sp>
      <p:sp>
        <p:nvSpPr>
          <p:cNvPr id="369" name="Google Shape;369;p54"/>
          <p:cNvSpPr txBox="1">
            <a:spLocks noGrp="1"/>
          </p:cNvSpPr>
          <p:nvPr>
            <p:ph type="ctrTitle"/>
          </p:nvPr>
        </p:nvSpPr>
        <p:spPr>
          <a:xfrm>
            <a:off x="3657600" y="3120450"/>
            <a:ext cx="1828800" cy="27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b="0" dirty="0">
                <a:solidFill>
                  <a:schemeClr val="dk2"/>
                </a:solidFill>
              </a:rPr>
              <a:t>AAMB &amp; Co.</a:t>
            </a:r>
            <a:endParaRPr sz="1600" b="0" dirty="0">
              <a:solidFill>
                <a:schemeClr val="dk2"/>
              </a:solidFill>
            </a:endParaRPr>
          </a:p>
        </p:txBody>
      </p:sp>
      <p:sp>
        <p:nvSpPr>
          <p:cNvPr id="370" name="Google Shape;370;p54"/>
          <p:cNvSpPr txBox="1">
            <a:spLocks noGrp="1"/>
          </p:cNvSpPr>
          <p:nvPr>
            <p:ph type="ctrTitle"/>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solidFill>
                  <a:schemeClr val="dk2"/>
                </a:solidFill>
              </a:rPr>
              <a:t>AAMB &amp; Co.</a:t>
            </a:r>
            <a:endParaRPr sz="800" dirty="0">
              <a:solidFill>
                <a:schemeClr val="dk2"/>
              </a:solidFill>
            </a:endParaRPr>
          </a:p>
        </p:txBody>
      </p:sp>
      <p:cxnSp>
        <p:nvCxnSpPr>
          <p:cNvPr id="371" name="Google Shape;371;p54"/>
          <p:cNvCxnSpPr>
            <a:stCxn id="370"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372" name="Google Shape;372;p54"/>
          <p:cNvSpPr txBox="1">
            <a:spLocks noGrp="1"/>
          </p:cNvSpPr>
          <p:nvPr>
            <p:ph type="ctrTitle"/>
          </p:nvPr>
        </p:nvSpPr>
        <p:spPr>
          <a:xfrm>
            <a:off x="713225" y="4803300"/>
            <a:ext cx="731400" cy="141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dk2"/>
                </a:solidFill>
              </a:rPr>
              <a:t>SINCE </a:t>
            </a:r>
            <a:r>
              <a:rPr lang="en" sz="800" dirty="0"/>
              <a:t>2024</a:t>
            </a:r>
            <a:endParaRPr sz="800" dirty="0">
              <a:solidFill>
                <a:schemeClr val="dk2"/>
              </a:solidFill>
            </a:endParaRPr>
          </a:p>
        </p:txBody>
      </p:sp>
      <p:cxnSp>
        <p:nvCxnSpPr>
          <p:cNvPr id="373" name="Google Shape;373;p54"/>
          <p:cNvCxnSpPr>
            <a:stCxn id="372"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barn(inVertical)">
                                      <p:cBhvr>
                                        <p:cTn id="7" dur="500"/>
                                        <p:tgtEl>
                                          <p:spTgt spid="3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9"/>
                                        </p:tgtEl>
                                        <p:attrNameLst>
                                          <p:attrName>style.visibility</p:attrName>
                                        </p:attrNameLst>
                                      </p:cBhvr>
                                      <p:to>
                                        <p:strVal val="visible"/>
                                      </p:to>
                                    </p:set>
                                    <p:animEffect transition="in" filter="fade">
                                      <p:cBhvr>
                                        <p:cTn id="12" dur="500"/>
                                        <p:tgtEl>
                                          <p:spTgt spid="36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7">
                                            <p:txEl>
                                              <p:pRg st="0" end="0"/>
                                            </p:txEl>
                                          </p:spTgt>
                                        </p:tgtEl>
                                        <p:attrNameLst>
                                          <p:attrName>style.visibility</p:attrName>
                                        </p:attrNameLst>
                                      </p:cBhvr>
                                      <p:to>
                                        <p:strVal val="visible"/>
                                      </p:to>
                                    </p:set>
                                    <p:animEffect transition="in" filter="fade">
                                      <p:cBhvr>
                                        <p:cTn id="15" dur="500"/>
                                        <p:tgtEl>
                                          <p:spTgt spid="3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build="p"/>
      <p:bldP spid="368" grpId="0"/>
      <p:bldP spid="36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1DBF-CC9A-47BB-AE95-867BD3222D4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6C2103B-E031-4FA4-AD78-AAF13545CC81}"/>
              </a:ext>
            </a:extLst>
          </p:cNvPr>
          <p:cNvPicPr>
            <a:picLocks noChangeAspect="1"/>
          </p:cNvPicPr>
          <p:nvPr/>
        </p:nvPicPr>
        <p:blipFill>
          <a:blip r:embed="rId3"/>
          <a:stretch>
            <a:fillRect/>
          </a:stretch>
        </p:blipFill>
        <p:spPr>
          <a:xfrm>
            <a:off x="180136" y="0"/>
            <a:ext cx="8783728" cy="5143500"/>
          </a:xfrm>
          <a:prstGeom prst="rect">
            <a:avLst/>
          </a:prstGeom>
        </p:spPr>
      </p:pic>
      <p:sp>
        <p:nvSpPr>
          <p:cNvPr id="3" name="Oval 2">
            <a:extLst>
              <a:ext uri="{FF2B5EF4-FFF2-40B4-BE49-F238E27FC236}">
                <a16:creationId xmlns:a16="http://schemas.microsoft.com/office/drawing/2014/main" id="{DD398433-025E-48BF-89B5-6135874FBCFE}"/>
              </a:ext>
            </a:extLst>
          </p:cNvPr>
          <p:cNvSpPr/>
          <p:nvPr/>
        </p:nvSpPr>
        <p:spPr>
          <a:xfrm>
            <a:off x="3827721" y="852825"/>
            <a:ext cx="1010093" cy="54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3D8202B-C85D-4A92-9363-C51DD34CDBAF}"/>
              </a:ext>
            </a:extLst>
          </p:cNvPr>
          <p:cNvSpPr/>
          <p:nvPr/>
        </p:nvSpPr>
        <p:spPr>
          <a:xfrm>
            <a:off x="5163613" y="1031359"/>
            <a:ext cx="1467293" cy="6485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8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7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WHICH PROPERTY TYPES RECEIVE THE MOST POSITIVE REVIEWS?</a:t>
            </a:r>
          </a:p>
        </p:txBody>
      </p:sp>
      <p:sp>
        <p:nvSpPr>
          <p:cNvPr id="971" name="Google Shape;971;p75"/>
          <p:cNvSpPr/>
          <p:nvPr/>
        </p:nvSpPr>
        <p:spPr>
          <a:xfrm>
            <a:off x="422053" y="1835026"/>
            <a:ext cx="2334000" cy="2486100"/>
          </a:xfrm>
          <a:prstGeom prst="roundRect">
            <a:avLst>
              <a:gd name="adj" fmla="val 0"/>
            </a:avLst>
          </a:prstGeom>
          <a:solidFill>
            <a:srgbClr val="CC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2" name="Google Shape;972;p75"/>
          <p:cNvSpPr txBox="1"/>
          <p:nvPr/>
        </p:nvSpPr>
        <p:spPr>
          <a:xfrm>
            <a:off x="522172" y="2388244"/>
            <a:ext cx="2133750" cy="1273500"/>
          </a:xfrm>
          <a:prstGeom prst="rect">
            <a:avLst/>
          </a:prstGeom>
          <a:noFill/>
          <a:ln>
            <a:noFill/>
          </a:ln>
        </p:spPr>
        <p:txBody>
          <a:bodyPr spcFirstLastPara="1" wrap="square" lIns="91425" tIns="91425" rIns="91425" bIns="91425" anchor="ctr" anchorCtr="0">
            <a:noAutofit/>
          </a:bodyPr>
          <a:lstStyle/>
          <a:p>
            <a:pPr algn="ctr"/>
            <a:r>
              <a:rPr lang="en-US" b="1" dirty="0">
                <a:solidFill>
                  <a:schemeClr val="tx1"/>
                </a:solidFill>
                <a:latin typeface="Abhaya Libre" panose="020B0604020202020204" charset="0"/>
                <a:cs typeface="Abhaya Libre" panose="020B0604020202020204" charset="0"/>
              </a:rPr>
              <a:t>Avg. Review Rating – 4.89</a:t>
            </a:r>
          </a:p>
          <a:p>
            <a:pPr algn="ctr"/>
            <a:r>
              <a:rPr lang="en-US" b="1" dirty="0">
                <a:solidFill>
                  <a:schemeClr val="tx1"/>
                </a:solidFill>
                <a:latin typeface="Abhaya Libre" panose="020B0604020202020204" charset="0"/>
                <a:cs typeface="Abhaya Libre" panose="020B0604020202020204" charset="0"/>
              </a:rPr>
              <a:t>Avg. No. of Reviews - 70</a:t>
            </a:r>
          </a:p>
        </p:txBody>
      </p:sp>
      <p:sp>
        <p:nvSpPr>
          <p:cNvPr id="974" name="Google Shape;974;p75"/>
          <p:cNvSpPr txBox="1"/>
          <p:nvPr/>
        </p:nvSpPr>
        <p:spPr>
          <a:xfrm>
            <a:off x="739597" y="1609514"/>
            <a:ext cx="1698900" cy="457200"/>
          </a:xfrm>
          <a:prstGeom prst="rect">
            <a:avLst/>
          </a:prstGeom>
          <a:solidFill>
            <a:srgbClr val="FF99C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b="1" dirty="0">
                <a:solidFill>
                  <a:schemeClr val="dk1"/>
                </a:solidFill>
                <a:latin typeface="Abhaya Libre"/>
                <a:ea typeface="Abhaya Libre"/>
                <a:cs typeface="Abhaya Libre"/>
                <a:sym typeface="Abhaya Libre"/>
              </a:rPr>
              <a:t>TINY HOUSE</a:t>
            </a:r>
            <a:endParaRPr sz="3600" b="1" dirty="0">
              <a:solidFill>
                <a:schemeClr val="dk1"/>
              </a:solidFill>
              <a:latin typeface="Abhaya Libre"/>
              <a:ea typeface="Abhaya Libre"/>
              <a:cs typeface="Abhaya Libre"/>
              <a:sym typeface="Abhaya Libre"/>
            </a:endParaRPr>
          </a:p>
        </p:txBody>
      </p:sp>
      <p:sp>
        <p:nvSpPr>
          <p:cNvPr id="983" name="Google Shape;983;p75"/>
          <p:cNvSpPr txBox="1">
            <a:spLocks noGrp="1"/>
          </p:cNvSpPr>
          <p:nvPr>
            <p:ph type="subTitle" idx="1"/>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AAMB &amp; Co.</a:t>
            </a:r>
            <a:endParaRPr dirty="0"/>
          </a:p>
        </p:txBody>
      </p:sp>
      <p:sp>
        <p:nvSpPr>
          <p:cNvPr id="984" name="Google Shape;984;p75"/>
          <p:cNvSpPr txBox="1">
            <a:spLocks noGrp="1"/>
          </p:cNvSpPr>
          <p:nvPr>
            <p:ph type="subTitle" idx="2"/>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SINCE 2024</a:t>
            </a:r>
            <a:endParaRPr dirty="0"/>
          </a:p>
        </p:txBody>
      </p:sp>
      <p:sp>
        <p:nvSpPr>
          <p:cNvPr id="985" name="Google Shape;985;p75">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5">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5">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5">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F663F3B-54A6-4984-9BA6-14C16EC6772E}"/>
              </a:ext>
            </a:extLst>
          </p:cNvPr>
          <p:cNvPicPr>
            <a:picLocks noChangeAspect="1"/>
          </p:cNvPicPr>
          <p:nvPr/>
        </p:nvPicPr>
        <p:blipFill>
          <a:blip r:embed="rId4"/>
          <a:stretch>
            <a:fillRect/>
          </a:stretch>
        </p:blipFill>
        <p:spPr>
          <a:xfrm>
            <a:off x="3073597" y="1461031"/>
            <a:ext cx="5982652" cy="1982015"/>
          </a:xfrm>
          <a:prstGeom prst="rect">
            <a:avLst/>
          </a:prstGeom>
        </p:spPr>
      </p:pic>
      <p:pic>
        <p:nvPicPr>
          <p:cNvPr id="5" name="Picture 4">
            <a:extLst>
              <a:ext uri="{FF2B5EF4-FFF2-40B4-BE49-F238E27FC236}">
                <a16:creationId xmlns:a16="http://schemas.microsoft.com/office/drawing/2014/main" id="{6986779D-7EDD-4D94-9230-F3BCDC183523}"/>
              </a:ext>
            </a:extLst>
          </p:cNvPr>
          <p:cNvPicPr>
            <a:picLocks noChangeAspect="1"/>
          </p:cNvPicPr>
          <p:nvPr/>
        </p:nvPicPr>
        <p:blipFill rotWithShape="1">
          <a:blip r:embed="rId5"/>
          <a:srcRect r="14495"/>
          <a:stretch/>
        </p:blipFill>
        <p:spPr>
          <a:xfrm>
            <a:off x="3660234" y="3661744"/>
            <a:ext cx="4809378" cy="10008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2"/>
                                        </p:tgtEl>
                                        <p:attrNameLst>
                                          <p:attrName>style.visibility</p:attrName>
                                        </p:attrNameLst>
                                      </p:cBhvr>
                                      <p:to>
                                        <p:strVal val="visible"/>
                                      </p:to>
                                    </p:set>
                                    <p:anim calcmode="lin" valueType="num">
                                      <p:cBhvr additive="base">
                                        <p:cTn id="7" dur="500" fill="hold"/>
                                        <p:tgtEl>
                                          <p:spTgt spid="972"/>
                                        </p:tgtEl>
                                        <p:attrNameLst>
                                          <p:attrName>ppt_x</p:attrName>
                                        </p:attrNameLst>
                                      </p:cBhvr>
                                      <p:tavLst>
                                        <p:tav tm="0">
                                          <p:val>
                                            <p:strVal val="#ppt_x"/>
                                          </p:val>
                                        </p:tav>
                                        <p:tav tm="100000">
                                          <p:val>
                                            <p:strVal val="#ppt_x"/>
                                          </p:val>
                                        </p:tav>
                                      </p:tavLst>
                                    </p:anim>
                                    <p:anim calcmode="lin" valueType="num">
                                      <p:cBhvr additive="base">
                                        <p:cTn id="8" dur="500" fill="hold"/>
                                        <p:tgtEl>
                                          <p:spTgt spid="9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75"/>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WHICH PROPERTY TYPES RECEIVE THE MOST POSITIVE REVIEWS?</a:t>
            </a:r>
          </a:p>
        </p:txBody>
      </p:sp>
      <p:sp>
        <p:nvSpPr>
          <p:cNvPr id="971" name="Google Shape;971;p75"/>
          <p:cNvSpPr/>
          <p:nvPr/>
        </p:nvSpPr>
        <p:spPr>
          <a:xfrm>
            <a:off x="6011694" y="1888188"/>
            <a:ext cx="2334000" cy="2486100"/>
          </a:xfrm>
          <a:prstGeom prst="roundRect">
            <a:avLst>
              <a:gd name="adj" fmla="val 0"/>
            </a:avLst>
          </a:prstGeom>
          <a:solidFill>
            <a:srgbClr val="CC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2" name="Google Shape;972;p75"/>
          <p:cNvSpPr txBox="1"/>
          <p:nvPr/>
        </p:nvSpPr>
        <p:spPr>
          <a:xfrm>
            <a:off x="6111813" y="2441406"/>
            <a:ext cx="2133750" cy="1273500"/>
          </a:xfrm>
          <a:prstGeom prst="rect">
            <a:avLst/>
          </a:prstGeom>
          <a:noFill/>
          <a:ln>
            <a:noFill/>
          </a:ln>
        </p:spPr>
        <p:txBody>
          <a:bodyPr spcFirstLastPara="1" wrap="square" lIns="91425" tIns="91425" rIns="91425" bIns="91425" anchor="ctr" anchorCtr="0">
            <a:noAutofit/>
          </a:bodyPr>
          <a:lstStyle/>
          <a:p>
            <a:pPr algn="ctr"/>
            <a:r>
              <a:rPr lang="en-US" b="1" dirty="0">
                <a:solidFill>
                  <a:schemeClr val="tx1"/>
                </a:solidFill>
                <a:latin typeface="Abhaya Libre" panose="020B0604020202020204" charset="0"/>
                <a:cs typeface="Abhaya Libre" panose="020B0604020202020204" charset="0"/>
              </a:rPr>
              <a:t>Avg. Review Rating – 4.86</a:t>
            </a:r>
          </a:p>
          <a:p>
            <a:pPr algn="ctr"/>
            <a:r>
              <a:rPr lang="en-US" b="1" dirty="0">
                <a:solidFill>
                  <a:schemeClr val="tx1"/>
                </a:solidFill>
                <a:latin typeface="Abhaya Libre" panose="020B0604020202020204" charset="0"/>
                <a:cs typeface="Abhaya Libre" panose="020B0604020202020204" charset="0"/>
              </a:rPr>
              <a:t>Avg. No. of Reviews - 1013</a:t>
            </a:r>
          </a:p>
        </p:txBody>
      </p:sp>
      <p:sp>
        <p:nvSpPr>
          <p:cNvPr id="974" name="Google Shape;974;p75"/>
          <p:cNvSpPr txBox="1"/>
          <p:nvPr/>
        </p:nvSpPr>
        <p:spPr>
          <a:xfrm>
            <a:off x="6329238" y="1472055"/>
            <a:ext cx="1698900" cy="647821"/>
          </a:xfrm>
          <a:prstGeom prst="rect">
            <a:avLst/>
          </a:prstGeom>
          <a:solidFill>
            <a:srgbClr val="FCAAC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b="1" dirty="0">
                <a:solidFill>
                  <a:schemeClr val="dk1"/>
                </a:solidFill>
                <a:latin typeface="Abhaya Libre"/>
                <a:ea typeface="Abhaya Libre"/>
                <a:cs typeface="Abhaya Libre"/>
                <a:sym typeface="Abhaya Libre"/>
              </a:rPr>
              <a:t>ENTIRE GUEST SUITE</a:t>
            </a:r>
            <a:endParaRPr sz="3600" b="1" dirty="0">
              <a:solidFill>
                <a:schemeClr val="dk1"/>
              </a:solidFill>
              <a:latin typeface="Abhaya Libre"/>
              <a:ea typeface="Abhaya Libre"/>
              <a:cs typeface="Abhaya Libre"/>
              <a:sym typeface="Abhaya Libre"/>
            </a:endParaRPr>
          </a:p>
        </p:txBody>
      </p:sp>
      <p:sp>
        <p:nvSpPr>
          <p:cNvPr id="983" name="Google Shape;983;p75"/>
          <p:cNvSpPr txBox="1">
            <a:spLocks noGrp="1"/>
          </p:cNvSpPr>
          <p:nvPr>
            <p:ph type="subTitle" idx="1"/>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AAMB &amp; Co.</a:t>
            </a:r>
            <a:endParaRPr dirty="0"/>
          </a:p>
        </p:txBody>
      </p:sp>
      <p:sp>
        <p:nvSpPr>
          <p:cNvPr id="984" name="Google Shape;984;p75"/>
          <p:cNvSpPr txBox="1">
            <a:spLocks noGrp="1"/>
          </p:cNvSpPr>
          <p:nvPr>
            <p:ph type="subTitle" idx="2"/>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SINCE 2024</a:t>
            </a:r>
            <a:endParaRPr dirty="0"/>
          </a:p>
        </p:txBody>
      </p:sp>
      <p:sp>
        <p:nvSpPr>
          <p:cNvPr id="985" name="Google Shape;985;p75">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5">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5">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5">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DE97807-E4A4-4FDB-A40A-655E212641F9}"/>
              </a:ext>
            </a:extLst>
          </p:cNvPr>
          <p:cNvPicPr>
            <a:picLocks noChangeAspect="1"/>
          </p:cNvPicPr>
          <p:nvPr/>
        </p:nvPicPr>
        <p:blipFill>
          <a:blip r:embed="rId4"/>
          <a:stretch>
            <a:fillRect/>
          </a:stretch>
        </p:blipFill>
        <p:spPr>
          <a:xfrm>
            <a:off x="203736" y="1472055"/>
            <a:ext cx="5604222" cy="1827358"/>
          </a:xfrm>
          <a:prstGeom prst="rect">
            <a:avLst/>
          </a:prstGeom>
        </p:spPr>
      </p:pic>
      <p:pic>
        <p:nvPicPr>
          <p:cNvPr id="5" name="Picture 4">
            <a:extLst>
              <a:ext uri="{FF2B5EF4-FFF2-40B4-BE49-F238E27FC236}">
                <a16:creationId xmlns:a16="http://schemas.microsoft.com/office/drawing/2014/main" id="{FF94BA3C-6382-48D8-8A4D-2F71F2CC61FF}"/>
              </a:ext>
            </a:extLst>
          </p:cNvPr>
          <p:cNvPicPr>
            <a:picLocks noChangeAspect="1"/>
          </p:cNvPicPr>
          <p:nvPr/>
        </p:nvPicPr>
        <p:blipFill>
          <a:blip r:embed="rId5"/>
          <a:stretch>
            <a:fillRect/>
          </a:stretch>
        </p:blipFill>
        <p:spPr>
          <a:xfrm>
            <a:off x="425302" y="3541444"/>
            <a:ext cx="5117828" cy="1053670"/>
          </a:xfrm>
          <a:prstGeom prst="rect">
            <a:avLst/>
          </a:prstGeom>
        </p:spPr>
      </p:pic>
    </p:spTree>
    <p:extLst>
      <p:ext uri="{BB962C8B-B14F-4D97-AF65-F5344CB8AC3E}">
        <p14:creationId xmlns:p14="http://schemas.microsoft.com/office/powerpoint/2010/main" val="49122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2"/>
                                        </p:tgtEl>
                                        <p:attrNameLst>
                                          <p:attrName>style.visibility</p:attrName>
                                        </p:attrNameLst>
                                      </p:cBhvr>
                                      <p:to>
                                        <p:strVal val="visible"/>
                                      </p:to>
                                    </p:set>
                                    <p:anim calcmode="lin" valueType="num">
                                      <p:cBhvr additive="base">
                                        <p:cTn id="7" dur="500" fill="hold"/>
                                        <p:tgtEl>
                                          <p:spTgt spid="972"/>
                                        </p:tgtEl>
                                        <p:attrNameLst>
                                          <p:attrName>ppt_x</p:attrName>
                                        </p:attrNameLst>
                                      </p:cBhvr>
                                      <p:tavLst>
                                        <p:tav tm="0">
                                          <p:val>
                                            <p:strVal val="#ppt_x"/>
                                          </p:val>
                                        </p:tav>
                                        <p:tav tm="100000">
                                          <p:val>
                                            <p:strVal val="#ppt_x"/>
                                          </p:val>
                                        </p:tav>
                                      </p:tavLst>
                                    </p:anim>
                                    <p:anim calcmode="lin" valueType="num">
                                      <p:cBhvr additive="base">
                                        <p:cTn id="8" dur="500" fill="hold"/>
                                        <p:tgtEl>
                                          <p:spTgt spid="9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48E310F-6C84-437B-8146-2B965D0243A2}"/>
              </a:ext>
            </a:extLst>
          </p:cNvPr>
          <p:cNvSpPr/>
          <p:nvPr/>
        </p:nvSpPr>
        <p:spPr>
          <a:xfrm>
            <a:off x="499730" y="2009553"/>
            <a:ext cx="8144540" cy="1382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bhaya Libre" panose="020B0604020202020204" charset="0"/>
                <a:cs typeface="Abhaya Libre" panose="020B0604020202020204" charset="0"/>
              </a:rPr>
              <a:t>HOW MUCH REVENUE DO SUCCESSFUL HOSTS GENERATE?</a:t>
            </a:r>
          </a:p>
        </p:txBody>
      </p:sp>
      <p:sp>
        <p:nvSpPr>
          <p:cNvPr id="5" name="Title 4">
            <a:extLst>
              <a:ext uri="{FF2B5EF4-FFF2-40B4-BE49-F238E27FC236}">
                <a16:creationId xmlns:a16="http://schemas.microsoft.com/office/drawing/2014/main" id="{109F13B7-07D8-4785-BE21-03A510942A4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7469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p99"/>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OUR PROCESS</a:t>
            </a:r>
            <a:endParaRPr dirty="0"/>
          </a:p>
        </p:txBody>
      </p:sp>
      <p:sp>
        <p:nvSpPr>
          <p:cNvPr id="1729" name="Google Shape;1729;p99"/>
          <p:cNvSpPr txBox="1"/>
          <p:nvPr/>
        </p:nvSpPr>
        <p:spPr>
          <a:xfrm>
            <a:off x="821986" y="3285809"/>
            <a:ext cx="21057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NO. OF BOOKINGS </a:t>
            </a:r>
            <a:endParaRPr sz="2000" b="1" dirty="0">
              <a:solidFill>
                <a:schemeClr val="dk1"/>
              </a:solidFill>
              <a:latin typeface="Abhaya Libre"/>
              <a:ea typeface="Abhaya Libre"/>
              <a:cs typeface="Abhaya Libre"/>
              <a:sym typeface="Abhaya Libre"/>
            </a:endParaRPr>
          </a:p>
        </p:txBody>
      </p:sp>
      <p:sp>
        <p:nvSpPr>
          <p:cNvPr id="1731" name="Google Shape;1731;p99"/>
          <p:cNvSpPr txBox="1"/>
          <p:nvPr/>
        </p:nvSpPr>
        <p:spPr>
          <a:xfrm>
            <a:off x="2623186" y="2278284"/>
            <a:ext cx="21054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REVENUE</a:t>
            </a:r>
            <a:endParaRPr sz="2000" b="1" dirty="0">
              <a:solidFill>
                <a:schemeClr val="dk1"/>
              </a:solidFill>
              <a:latin typeface="Abhaya Libre"/>
              <a:ea typeface="Abhaya Libre"/>
              <a:cs typeface="Abhaya Libre"/>
              <a:sym typeface="Abhaya Libre"/>
            </a:endParaRPr>
          </a:p>
        </p:txBody>
      </p:sp>
      <p:sp>
        <p:nvSpPr>
          <p:cNvPr id="1733" name="Google Shape;1733;p99"/>
          <p:cNvSpPr txBox="1"/>
          <p:nvPr/>
        </p:nvSpPr>
        <p:spPr>
          <a:xfrm>
            <a:off x="4424086" y="3285809"/>
            <a:ext cx="21051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HOST ID</a:t>
            </a:r>
            <a:endParaRPr sz="2000" b="1" dirty="0">
              <a:solidFill>
                <a:schemeClr val="dk1"/>
              </a:solidFill>
              <a:latin typeface="Abhaya Libre"/>
              <a:ea typeface="Abhaya Libre"/>
              <a:cs typeface="Abhaya Libre"/>
              <a:sym typeface="Abhaya Libre"/>
            </a:endParaRPr>
          </a:p>
        </p:txBody>
      </p:sp>
      <p:cxnSp>
        <p:nvCxnSpPr>
          <p:cNvPr id="1735" name="Google Shape;1735;p99"/>
          <p:cNvCxnSpPr/>
          <p:nvPr/>
        </p:nvCxnSpPr>
        <p:spPr>
          <a:xfrm>
            <a:off x="715050" y="2981484"/>
            <a:ext cx="7713900" cy="0"/>
          </a:xfrm>
          <a:prstGeom prst="straightConnector1">
            <a:avLst/>
          </a:prstGeom>
          <a:noFill/>
          <a:ln w="9525" cap="flat" cmpd="sng">
            <a:solidFill>
              <a:schemeClr val="dk1"/>
            </a:solidFill>
            <a:prstDash val="solid"/>
            <a:round/>
            <a:headEnd type="none" w="med" len="med"/>
            <a:tailEnd type="none" w="med" len="med"/>
          </a:ln>
        </p:spPr>
      </p:cxnSp>
      <p:sp>
        <p:nvSpPr>
          <p:cNvPr id="1736" name="Google Shape;1736;p99"/>
          <p:cNvSpPr txBox="1"/>
          <p:nvPr/>
        </p:nvSpPr>
        <p:spPr>
          <a:xfrm>
            <a:off x="6224386" y="2278284"/>
            <a:ext cx="2105400" cy="398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RESULT!</a:t>
            </a:r>
            <a:endParaRPr sz="2000" b="1" dirty="0">
              <a:solidFill>
                <a:schemeClr val="dk1"/>
              </a:solidFill>
              <a:latin typeface="Abhaya Libre"/>
              <a:ea typeface="Abhaya Libre"/>
              <a:cs typeface="Abhaya Libre"/>
              <a:sym typeface="Abhaya Libre"/>
            </a:endParaRPr>
          </a:p>
        </p:txBody>
      </p:sp>
      <p:cxnSp>
        <p:nvCxnSpPr>
          <p:cNvPr id="1738" name="Google Shape;1738;p99"/>
          <p:cNvCxnSpPr>
            <a:cxnSpLocks/>
            <a:stCxn id="1729" idx="0"/>
            <a:endCxn id="1739" idx="2"/>
          </p:cNvCxnSpPr>
          <p:nvPr/>
        </p:nvCxnSpPr>
        <p:spPr>
          <a:xfrm rot="10800000" flipH="1">
            <a:off x="1874836" y="2652509"/>
            <a:ext cx="300" cy="633300"/>
          </a:xfrm>
          <a:prstGeom prst="straightConnector1">
            <a:avLst/>
          </a:prstGeom>
          <a:noFill/>
          <a:ln w="9525" cap="flat" cmpd="sng">
            <a:solidFill>
              <a:schemeClr val="dk1"/>
            </a:solidFill>
            <a:prstDash val="solid"/>
            <a:round/>
            <a:headEnd type="oval" w="med" len="med"/>
            <a:tailEnd type="none" w="med" len="med"/>
          </a:ln>
        </p:spPr>
      </p:cxnSp>
      <p:cxnSp>
        <p:nvCxnSpPr>
          <p:cNvPr id="1740" name="Google Shape;1740;p99"/>
          <p:cNvCxnSpPr>
            <a:stCxn id="1733" idx="0"/>
            <a:endCxn id="1741" idx="0"/>
          </p:cNvCxnSpPr>
          <p:nvPr/>
        </p:nvCxnSpPr>
        <p:spPr>
          <a:xfrm rot="10800000">
            <a:off x="5476336" y="2652509"/>
            <a:ext cx="300" cy="633300"/>
          </a:xfrm>
          <a:prstGeom prst="straightConnector1">
            <a:avLst/>
          </a:prstGeom>
          <a:noFill/>
          <a:ln w="9525" cap="flat" cmpd="sng">
            <a:solidFill>
              <a:schemeClr val="dk1"/>
            </a:solidFill>
            <a:prstDash val="solid"/>
            <a:round/>
            <a:headEnd type="oval" w="med" len="med"/>
            <a:tailEnd type="none" w="med" len="med"/>
          </a:ln>
        </p:spPr>
      </p:cxnSp>
      <p:cxnSp>
        <p:nvCxnSpPr>
          <p:cNvPr id="1742" name="Google Shape;1742;p99"/>
          <p:cNvCxnSpPr>
            <a:stCxn id="1731" idx="2"/>
            <a:endCxn id="1743" idx="0"/>
          </p:cNvCxnSpPr>
          <p:nvPr/>
        </p:nvCxnSpPr>
        <p:spPr>
          <a:xfrm>
            <a:off x="3675886" y="2676984"/>
            <a:ext cx="300" cy="627900"/>
          </a:xfrm>
          <a:prstGeom prst="straightConnector1">
            <a:avLst/>
          </a:prstGeom>
          <a:noFill/>
          <a:ln w="9525" cap="flat" cmpd="sng">
            <a:solidFill>
              <a:schemeClr val="dk1"/>
            </a:solidFill>
            <a:prstDash val="solid"/>
            <a:round/>
            <a:headEnd type="oval" w="med" len="med"/>
            <a:tailEnd type="none" w="med" len="med"/>
          </a:ln>
        </p:spPr>
      </p:cxnSp>
      <p:cxnSp>
        <p:nvCxnSpPr>
          <p:cNvPr id="1744" name="Google Shape;1744;p99"/>
          <p:cNvCxnSpPr>
            <a:stCxn id="1736" idx="2"/>
            <a:endCxn id="1745" idx="2"/>
          </p:cNvCxnSpPr>
          <p:nvPr/>
        </p:nvCxnSpPr>
        <p:spPr>
          <a:xfrm>
            <a:off x="7277086" y="2676984"/>
            <a:ext cx="0" cy="627900"/>
          </a:xfrm>
          <a:prstGeom prst="straightConnector1">
            <a:avLst/>
          </a:prstGeom>
          <a:noFill/>
          <a:ln w="9525" cap="flat" cmpd="sng">
            <a:solidFill>
              <a:schemeClr val="dk1"/>
            </a:solidFill>
            <a:prstDash val="solid"/>
            <a:round/>
            <a:headEnd type="oval" w="med" len="med"/>
            <a:tailEnd type="none" w="med" len="med"/>
          </a:ln>
        </p:spPr>
      </p:cxnSp>
      <p:sp>
        <p:nvSpPr>
          <p:cNvPr id="1746" name="Google Shape;1746;p99"/>
          <p:cNvSpPr/>
          <p:nvPr/>
        </p:nvSpPr>
        <p:spPr>
          <a:xfrm>
            <a:off x="1417777" y="1775787"/>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dirty="0">
                <a:solidFill>
                  <a:schemeClr val="dk2"/>
                </a:solidFill>
                <a:latin typeface="Abhaya Libre"/>
                <a:ea typeface="Abhaya Libre"/>
                <a:cs typeface="Abhaya Libre"/>
                <a:sym typeface="Abhaya Libre"/>
              </a:rPr>
              <a:t>·01·</a:t>
            </a:r>
            <a:endParaRPr sz="3000" b="1" dirty="0">
              <a:solidFill>
                <a:schemeClr val="dk2"/>
              </a:solidFill>
              <a:latin typeface="Abhaya Libre"/>
              <a:ea typeface="Abhaya Libre"/>
              <a:cs typeface="Abhaya Libre"/>
              <a:sym typeface="Abhaya Libre"/>
            </a:endParaRPr>
          </a:p>
        </p:txBody>
      </p:sp>
      <p:sp>
        <p:nvSpPr>
          <p:cNvPr id="1747" name="Google Shape;1747;p99"/>
          <p:cNvSpPr/>
          <p:nvPr/>
        </p:nvSpPr>
        <p:spPr>
          <a:xfrm>
            <a:off x="3218827" y="3285987"/>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a:solidFill>
                  <a:schemeClr val="dk2"/>
                </a:solidFill>
                <a:latin typeface="Abhaya Libre"/>
                <a:ea typeface="Abhaya Libre"/>
                <a:cs typeface="Abhaya Libre"/>
                <a:sym typeface="Abhaya Libre"/>
              </a:rPr>
              <a:t>·02·</a:t>
            </a:r>
            <a:endParaRPr sz="3000" b="1">
              <a:solidFill>
                <a:schemeClr val="dk2"/>
              </a:solidFill>
              <a:latin typeface="Abhaya Libre"/>
              <a:ea typeface="Abhaya Libre"/>
              <a:cs typeface="Abhaya Libre"/>
              <a:sym typeface="Abhaya Libre"/>
            </a:endParaRPr>
          </a:p>
        </p:txBody>
      </p:sp>
      <p:sp>
        <p:nvSpPr>
          <p:cNvPr id="1748" name="Google Shape;1748;p99"/>
          <p:cNvSpPr/>
          <p:nvPr/>
        </p:nvSpPr>
        <p:spPr>
          <a:xfrm>
            <a:off x="5019277" y="1738112"/>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a:solidFill>
                  <a:schemeClr val="dk2"/>
                </a:solidFill>
                <a:latin typeface="Abhaya Libre"/>
                <a:ea typeface="Abhaya Libre"/>
                <a:cs typeface="Abhaya Libre"/>
                <a:sym typeface="Abhaya Libre"/>
              </a:rPr>
              <a:t>·03·</a:t>
            </a:r>
            <a:endParaRPr sz="3000" b="1">
              <a:solidFill>
                <a:schemeClr val="dk2"/>
              </a:solidFill>
              <a:latin typeface="Abhaya Libre"/>
              <a:ea typeface="Abhaya Libre"/>
              <a:cs typeface="Abhaya Libre"/>
              <a:sym typeface="Abhaya Libre"/>
            </a:endParaRPr>
          </a:p>
        </p:txBody>
      </p:sp>
      <p:sp>
        <p:nvSpPr>
          <p:cNvPr id="1749" name="Google Shape;1749;p99"/>
          <p:cNvSpPr/>
          <p:nvPr/>
        </p:nvSpPr>
        <p:spPr>
          <a:xfrm>
            <a:off x="6820327" y="3285987"/>
            <a:ext cx="914400" cy="914400"/>
          </a:xfrm>
          <a:prstGeom prst="ellipse">
            <a:avLst/>
          </a:prstGeom>
          <a:solidFill>
            <a:schemeClr val="dk1"/>
          </a:solidFill>
          <a:ln>
            <a:noFill/>
          </a:ln>
        </p:spPr>
        <p:txBody>
          <a:bodyPr spcFirstLastPara="1" wrap="square" lIns="0" tIns="45700" rIns="0" bIns="91425" anchor="ctr" anchorCtr="0">
            <a:noAutofit/>
          </a:bodyPr>
          <a:lstStyle/>
          <a:p>
            <a:pPr marL="0" lvl="0" indent="0" algn="ctr" rtl="0">
              <a:spcBef>
                <a:spcPts val="0"/>
              </a:spcBef>
              <a:spcAft>
                <a:spcPts val="0"/>
              </a:spcAft>
              <a:buNone/>
            </a:pPr>
            <a:r>
              <a:rPr lang="en" sz="3000" b="1">
                <a:solidFill>
                  <a:schemeClr val="dk2"/>
                </a:solidFill>
                <a:latin typeface="Abhaya Libre"/>
                <a:ea typeface="Abhaya Libre"/>
                <a:cs typeface="Abhaya Libre"/>
                <a:sym typeface="Abhaya Libre"/>
              </a:rPr>
              <a:t>·04·</a:t>
            </a:r>
            <a:endParaRPr sz="3000" b="1">
              <a:solidFill>
                <a:schemeClr val="dk2"/>
              </a:solidFill>
              <a:latin typeface="Abhaya Libre"/>
              <a:ea typeface="Abhaya Libre"/>
              <a:cs typeface="Abhaya Libre"/>
              <a:sym typeface="Abhaya Libre"/>
            </a:endParaRPr>
          </a:p>
        </p:txBody>
      </p:sp>
      <p:sp>
        <p:nvSpPr>
          <p:cNvPr id="1750" name="Google Shape;1750;p99"/>
          <p:cNvSpPr txBox="1">
            <a:spLocks noGrp="1"/>
          </p:cNvSpPr>
          <p:nvPr>
            <p:ph type="subTitle" idx="1"/>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AAMB &amp; Co.</a:t>
            </a:r>
            <a:endParaRPr dirty="0"/>
          </a:p>
        </p:txBody>
      </p:sp>
      <p:sp>
        <p:nvSpPr>
          <p:cNvPr id="1751" name="Google Shape;1751;p99"/>
          <p:cNvSpPr txBox="1">
            <a:spLocks noGrp="1"/>
          </p:cNvSpPr>
          <p:nvPr>
            <p:ph type="subTitle" idx="2"/>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SINCE 2024</a:t>
            </a:r>
            <a:endParaRPr dirty="0"/>
          </a:p>
        </p:txBody>
      </p:sp>
      <p:sp>
        <p:nvSpPr>
          <p:cNvPr id="1752" name="Google Shape;1752;p99">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9">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9">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9">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46"/>
                                        </p:tgtEl>
                                        <p:attrNameLst>
                                          <p:attrName>style.visibility</p:attrName>
                                        </p:attrNameLst>
                                      </p:cBhvr>
                                      <p:to>
                                        <p:strVal val="visible"/>
                                      </p:to>
                                    </p:set>
                                    <p:anim calcmode="lin" valueType="num">
                                      <p:cBhvr additive="base">
                                        <p:cTn id="7" dur="600"/>
                                        <p:tgtEl>
                                          <p:spTgt spid="1746"/>
                                        </p:tgtEl>
                                        <p:attrNameLst>
                                          <p:attrName>ppt_x</p:attrName>
                                        </p:attrNameLst>
                                      </p:cBhvr>
                                      <p:tavLst>
                                        <p:tav tm="0">
                                          <p:val>
                                            <p:strVal val="#ppt_x-1"/>
                                          </p:val>
                                        </p:tav>
                                        <p:tav tm="100000">
                                          <p:val>
                                            <p:strVal val="#ppt_x"/>
                                          </p:val>
                                        </p:tav>
                                      </p:tavLst>
                                    </p:anim>
                                  </p:childTnLst>
                                </p:cTn>
                              </p:par>
                            </p:childTnLst>
                          </p:cTn>
                        </p:par>
                        <p:par>
                          <p:cTn id="8" fill="hold">
                            <p:stCondLst>
                              <p:cond delay="600"/>
                            </p:stCondLst>
                            <p:childTnLst>
                              <p:par>
                                <p:cTn id="9" presetID="2" presetClass="entr" presetSubtype="8" fill="hold" nodeType="afterEffect">
                                  <p:stCondLst>
                                    <p:cond delay="0"/>
                                  </p:stCondLst>
                                  <p:childTnLst>
                                    <p:set>
                                      <p:cBhvr>
                                        <p:cTn id="10" dur="1" fill="hold">
                                          <p:stCondLst>
                                            <p:cond delay="0"/>
                                          </p:stCondLst>
                                        </p:cTn>
                                        <p:tgtEl>
                                          <p:spTgt spid="1747"/>
                                        </p:tgtEl>
                                        <p:attrNameLst>
                                          <p:attrName>style.visibility</p:attrName>
                                        </p:attrNameLst>
                                      </p:cBhvr>
                                      <p:to>
                                        <p:strVal val="visible"/>
                                      </p:to>
                                    </p:set>
                                    <p:anim calcmode="lin" valueType="num">
                                      <p:cBhvr additive="base">
                                        <p:cTn id="11" dur="600"/>
                                        <p:tgtEl>
                                          <p:spTgt spid="1747"/>
                                        </p:tgtEl>
                                        <p:attrNameLst>
                                          <p:attrName>ppt_x</p:attrName>
                                        </p:attrNameLst>
                                      </p:cBhvr>
                                      <p:tavLst>
                                        <p:tav tm="0">
                                          <p:val>
                                            <p:strVal val="#ppt_x-1"/>
                                          </p:val>
                                        </p:tav>
                                        <p:tav tm="100000">
                                          <p:val>
                                            <p:strVal val="#ppt_x"/>
                                          </p:val>
                                        </p:tav>
                                      </p:tavLst>
                                    </p:anim>
                                  </p:childTnLst>
                                </p:cTn>
                              </p:par>
                            </p:childTnLst>
                          </p:cTn>
                        </p:par>
                        <p:par>
                          <p:cTn id="12" fill="hold">
                            <p:stCondLst>
                              <p:cond delay="1200"/>
                            </p:stCondLst>
                            <p:childTnLst>
                              <p:par>
                                <p:cTn id="13" presetID="2" presetClass="entr" presetSubtype="8" fill="hold" nodeType="afterEffect">
                                  <p:stCondLst>
                                    <p:cond delay="0"/>
                                  </p:stCondLst>
                                  <p:childTnLst>
                                    <p:set>
                                      <p:cBhvr>
                                        <p:cTn id="14" dur="1" fill="hold">
                                          <p:stCondLst>
                                            <p:cond delay="0"/>
                                          </p:stCondLst>
                                        </p:cTn>
                                        <p:tgtEl>
                                          <p:spTgt spid="1748"/>
                                        </p:tgtEl>
                                        <p:attrNameLst>
                                          <p:attrName>style.visibility</p:attrName>
                                        </p:attrNameLst>
                                      </p:cBhvr>
                                      <p:to>
                                        <p:strVal val="visible"/>
                                      </p:to>
                                    </p:set>
                                    <p:anim calcmode="lin" valueType="num">
                                      <p:cBhvr additive="base">
                                        <p:cTn id="15" dur="600"/>
                                        <p:tgtEl>
                                          <p:spTgt spid="1748"/>
                                        </p:tgtEl>
                                        <p:attrNameLst>
                                          <p:attrName>ppt_x</p:attrName>
                                        </p:attrNameLst>
                                      </p:cBhvr>
                                      <p:tavLst>
                                        <p:tav tm="0">
                                          <p:val>
                                            <p:strVal val="#ppt_x-1"/>
                                          </p:val>
                                        </p:tav>
                                        <p:tav tm="100000">
                                          <p:val>
                                            <p:strVal val="#ppt_x"/>
                                          </p:val>
                                        </p:tav>
                                      </p:tavLst>
                                    </p:anim>
                                  </p:childTnLst>
                                </p:cTn>
                              </p:par>
                            </p:childTnLst>
                          </p:cTn>
                        </p:par>
                        <p:par>
                          <p:cTn id="16" fill="hold">
                            <p:stCondLst>
                              <p:cond delay="1800"/>
                            </p:stCondLst>
                            <p:childTnLst>
                              <p:par>
                                <p:cTn id="17" presetID="2" presetClass="entr" presetSubtype="8" fill="hold" nodeType="afterEffect">
                                  <p:stCondLst>
                                    <p:cond delay="0"/>
                                  </p:stCondLst>
                                  <p:childTnLst>
                                    <p:set>
                                      <p:cBhvr>
                                        <p:cTn id="18" dur="1" fill="hold">
                                          <p:stCondLst>
                                            <p:cond delay="0"/>
                                          </p:stCondLst>
                                        </p:cTn>
                                        <p:tgtEl>
                                          <p:spTgt spid="1749"/>
                                        </p:tgtEl>
                                        <p:attrNameLst>
                                          <p:attrName>style.visibility</p:attrName>
                                        </p:attrNameLst>
                                      </p:cBhvr>
                                      <p:to>
                                        <p:strVal val="visible"/>
                                      </p:to>
                                    </p:set>
                                    <p:anim calcmode="lin" valueType="num">
                                      <p:cBhvr additive="base">
                                        <p:cTn id="19" dur="600"/>
                                        <p:tgtEl>
                                          <p:spTgt spid="17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20847-4113-4881-AD03-42B319187935}"/>
              </a:ext>
            </a:extLst>
          </p:cNvPr>
          <p:cNvSpPr>
            <a:spLocks noGrp="1"/>
          </p:cNvSpPr>
          <p:nvPr>
            <p:ph type="title"/>
          </p:nvPr>
        </p:nvSpPr>
        <p:spPr/>
        <p:txBody>
          <a:bodyPr/>
          <a:lstStyle/>
          <a:p>
            <a:pPr algn="ctr"/>
            <a:r>
              <a:rPr lang="en-US" dirty="0"/>
              <a:t>HOW MUCH REVENUE DO SUCCESSFUL HOSTS GENERATE?</a:t>
            </a:r>
          </a:p>
        </p:txBody>
      </p:sp>
      <p:pic>
        <p:nvPicPr>
          <p:cNvPr id="6" name="Picture 5">
            <a:extLst>
              <a:ext uri="{FF2B5EF4-FFF2-40B4-BE49-F238E27FC236}">
                <a16:creationId xmlns:a16="http://schemas.microsoft.com/office/drawing/2014/main" id="{70EC7B74-6792-4467-B11D-97F2F51C7695}"/>
              </a:ext>
            </a:extLst>
          </p:cNvPr>
          <p:cNvPicPr>
            <a:picLocks noChangeAspect="1"/>
          </p:cNvPicPr>
          <p:nvPr/>
        </p:nvPicPr>
        <p:blipFill>
          <a:blip r:embed="rId3"/>
          <a:stretch>
            <a:fillRect/>
          </a:stretch>
        </p:blipFill>
        <p:spPr>
          <a:xfrm>
            <a:off x="720000" y="1383545"/>
            <a:ext cx="2534004" cy="3258005"/>
          </a:xfrm>
          <a:prstGeom prst="rect">
            <a:avLst/>
          </a:prstGeom>
        </p:spPr>
      </p:pic>
      <p:pic>
        <p:nvPicPr>
          <p:cNvPr id="8" name="Picture 7">
            <a:extLst>
              <a:ext uri="{FF2B5EF4-FFF2-40B4-BE49-F238E27FC236}">
                <a16:creationId xmlns:a16="http://schemas.microsoft.com/office/drawing/2014/main" id="{5F54E0F0-87C0-47AD-AED1-85532FB3B202}"/>
              </a:ext>
            </a:extLst>
          </p:cNvPr>
          <p:cNvPicPr>
            <a:picLocks noChangeAspect="1"/>
          </p:cNvPicPr>
          <p:nvPr/>
        </p:nvPicPr>
        <p:blipFill>
          <a:blip r:embed="rId4"/>
          <a:stretch>
            <a:fillRect/>
          </a:stretch>
        </p:blipFill>
        <p:spPr>
          <a:xfrm>
            <a:off x="3495970" y="3431091"/>
            <a:ext cx="5502629" cy="1409042"/>
          </a:xfrm>
          <a:prstGeom prst="rect">
            <a:avLst/>
          </a:prstGeom>
        </p:spPr>
      </p:pic>
      <p:sp>
        <p:nvSpPr>
          <p:cNvPr id="9" name="Arrow: Right 8">
            <a:extLst>
              <a:ext uri="{FF2B5EF4-FFF2-40B4-BE49-F238E27FC236}">
                <a16:creationId xmlns:a16="http://schemas.microsoft.com/office/drawing/2014/main" id="{651BF68C-49C2-41CF-8016-717C87CA85B9}"/>
              </a:ext>
            </a:extLst>
          </p:cNvPr>
          <p:cNvSpPr/>
          <p:nvPr/>
        </p:nvSpPr>
        <p:spPr>
          <a:xfrm>
            <a:off x="3495970" y="2169042"/>
            <a:ext cx="1458802" cy="4027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C9195C-AE88-4D7E-A105-EA40FDDB668F}"/>
              </a:ext>
            </a:extLst>
          </p:cNvPr>
          <p:cNvSpPr/>
          <p:nvPr/>
        </p:nvSpPr>
        <p:spPr>
          <a:xfrm>
            <a:off x="5308822" y="1149758"/>
            <a:ext cx="3463038" cy="183346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HOST ID: </a:t>
            </a:r>
            <a:r>
              <a:rPr lang="en-US" sz="1200" b="1" dirty="0">
                <a:ln w="0"/>
                <a:solidFill>
                  <a:schemeClr val="tx1"/>
                </a:solidFill>
                <a:effectLst>
                  <a:outerShdw blurRad="38100" dist="19050" dir="2700000" algn="tl" rotWithShape="0">
                    <a:schemeClr val="dk1">
                      <a:alpha val="40000"/>
                    </a:schemeClr>
                  </a:outerShdw>
                </a:effectLst>
                <a:highlight>
                  <a:srgbClr val="C0C0C0"/>
                </a:highlight>
              </a:rPr>
              <a:t>5721852</a:t>
            </a:r>
          </a:p>
          <a:p>
            <a:pPr algn="ctr"/>
            <a:r>
              <a:rPr lang="en-US" sz="1200" dirty="0">
                <a:ln w="0"/>
                <a:solidFill>
                  <a:schemeClr val="tx1"/>
                </a:solidFill>
                <a:effectLst>
                  <a:outerShdw blurRad="38100" dist="19050" dir="2700000" algn="tl" rotWithShape="0">
                    <a:schemeClr val="dk1">
                      <a:alpha val="40000"/>
                    </a:schemeClr>
                  </a:outerShdw>
                </a:effectLst>
              </a:rPr>
              <a:t>REVENUE NEXT 12 MONTHS: </a:t>
            </a:r>
            <a:r>
              <a:rPr lang="en-US" sz="1200" b="1" dirty="0">
                <a:ln w="0"/>
                <a:solidFill>
                  <a:schemeClr val="tx1"/>
                </a:solidFill>
                <a:effectLst>
                  <a:outerShdw blurRad="38100" dist="19050" dir="2700000" algn="tl" rotWithShape="0">
                    <a:schemeClr val="dk1">
                      <a:alpha val="40000"/>
                    </a:schemeClr>
                  </a:outerShdw>
                </a:effectLst>
                <a:highlight>
                  <a:srgbClr val="C0C0C0"/>
                </a:highlight>
              </a:rPr>
              <a:t>ZAR 57,943,269</a:t>
            </a:r>
          </a:p>
        </p:txBody>
      </p:sp>
      <p:sp>
        <p:nvSpPr>
          <p:cNvPr id="11" name="Arrow: Down 10">
            <a:extLst>
              <a:ext uri="{FF2B5EF4-FFF2-40B4-BE49-F238E27FC236}">
                <a16:creationId xmlns:a16="http://schemas.microsoft.com/office/drawing/2014/main" id="{9EAC21C8-B83E-4AC1-9DAF-E4E4EFBD4A75}"/>
              </a:ext>
            </a:extLst>
          </p:cNvPr>
          <p:cNvSpPr/>
          <p:nvPr/>
        </p:nvSpPr>
        <p:spPr>
          <a:xfrm>
            <a:off x="6943061" y="3075468"/>
            <a:ext cx="203606" cy="306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74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63"/>
          <p:cNvSpPr txBox="1">
            <a:spLocks noGrp="1"/>
          </p:cNvSpPr>
          <p:nvPr>
            <p:ph type="title"/>
          </p:nvPr>
        </p:nvSpPr>
        <p:spPr>
          <a:xfrm>
            <a:off x="713278" y="773248"/>
            <a:ext cx="5613094" cy="64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INVESTMENT RECOMMENDATION</a:t>
            </a:r>
            <a:endParaRPr dirty="0"/>
          </a:p>
        </p:txBody>
      </p:sp>
      <p:sp>
        <p:nvSpPr>
          <p:cNvPr id="562" name="Google Shape;562;p63"/>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solidFill>
                  <a:schemeClr val="dk2"/>
                </a:solidFill>
              </a:rPr>
              <a:t>AAMB &amp; Co.</a:t>
            </a:r>
            <a:endParaRPr sz="800" dirty="0">
              <a:solidFill>
                <a:schemeClr val="dk2"/>
              </a:solidFill>
            </a:endParaRPr>
          </a:p>
        </p:txBody>
      </p:sp>
      <p:cxnSp>
        <p:nvCxnSpPr>
          <p:cNvPr id="563" name="Google Shape;563;p63"/>
          <p:cNvCxnSpPr>
            <a:stCxn id="562"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564" name="Google Shape;564;p63"/>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dirty="0">
                <a:solidFill>
                  <a:schemeClr val="dk2"/>
                </a:solidFill>
              </a:rPr>
              <a:t>SINCE 2024</a:t>
            </a:r>
            <a:endParaRPr sz="800" dirty="0">
              <a:solidFill>
                <a:schemeClr val="dk2"/>
              </a:solidFill>
            </a:endParaRPr>
          </a:p>
        </p:txBody>
      </p:sp>
      <p:cxnSp>
        <p:nvCxnSpPr>
          <p:cNvPr id="565" name="Google Shape;565;p63"/>
          <p:cNvCxnSpPr>
            <a:stCxn id="564"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566" name="Google Shape;566;p63">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3">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3">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3">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624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4C82-210F-4A8C-8CE0-D4A3D31F217C}"/>
              </a:ext>
            </a:extLst>
          </p:cNvPr>
          <p:cNvSpPr>
            <a:spLocks noGrp="1"/>
          </p:cNvSpPr>
          <p:nvPr>
            <p:ph type="title"/>
          </p:nvPr>
        </p:nvSpPr>
        <p:spPr/>
        <p:txBody>
          <a:bodyPr/>
          <a:lstStyle/>
          <a:p>
            <a:r>
              <a:rPr lang="en-US" dirty="0"/>
              <a:t>ROAD MAP TO BEST INVESTMENT</a:t>
            </a:r>
          </a:p>
        </p:txBody>
      </p:sp>
      <p:sp>
        <p:nvSpPr>
          <p:cNvPr id="3" name="Subtitle 2">
            <a:extLst>
              <a:ext uri="{FF2B5EF4-FFF2-40B4-BE49-F238E27FC236}">
                <a16:creationId xmlns:a16="http://schemas.microsoft.com/office/drawing/2014/main" id="{FEE5A9B7-EB4B-4F4A-AA66-1BD011C5BC9B}"/>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880C477D-D729-44F8-81B8-987CA089048E}"/>
              </a:ext>
            </a:extLst>
          </p:cNvPr>
          <p:cNvSpPr>
            <a:spLocks noGrp="1"/>
          </p:cNvSpPr>
          <p:nvPr>
            <p:ph type="subTitle" idx="2"/>
          </p:nvPr>
        </p:nvSpPr>
        <p:spPr/>
        <p:txBody>
          <a:bodyPr/>
          <a:lstStyle/>
          <a:p>
            <a:endParaRPr lang="en-US"/>
          </a:p>
        </p:txBody>
      </p:sp>
      <p:grpSp>
        <p:nvGrpSpPr>
          <p:cNvPr id="18" name="Google Shape;9656;p127">
            <a:extLst>
              <a:ext uri="{FF2B5EF4-FFF2-40B4-BE49-F238E27FC236}">
                <a16:creationId xmlns:a16="http://schemas.microsoft.com/office/drawing/2014/main" id="{6C68873E-6E2A-4029-BA54-A913B9CADC90}"/>
              </a:ext>
            </a:extLst>
          </p:cNvPr>
          <p:cNvGrpSpPr/>
          <p:nvPr/>
        </p:nvGrpSpPr>
        <p:grpSpPr>
          <a:xfrm>
            <a:off x="116960" y="1120469"/>
            <a:ext cx="4455040" cy="3412940"/>
            <a:chOff x="1839071" y="2209163"/>
            <a:chExt cx="1918200" cy="2233785"/>
          </a:xfrm>
          <a:solidFill>
            <a:schemeClr val="accent2">
              <a:lumMod val="95000"/>
            </a:schemeClr>
          </a:solidFill>
          <a:effectLst>
            <a:outerShdw blurRad="50800" dist="38100" dir="5400000" algn="t" rotWithShape="0">
              <a:prstClr val="black">
                <a:alpha val="40000"/>
              </a:prstClr>
            </a:outerShdw>
          </a:effectLst>
        </p:grpSpPr>
        <p:sp>
          <p:nvSpPr>
            <p:cNvPr id="19" name="Google Shape;9657;p127">
              <a:extLst>
                <a:ext uri="{FF2B5EF4-FFF2-40B4-BE49-F238E27FC236}">
                  <a16:creationId xmlns:a16="http://schemas.microsoft.com/office/drawing/2014/main" id="{4CD6535D-55D7-4599-A759-FD649C47BDA4}"/>
                </a:ext>
              </a:extLst>
            </p:cNvPr>
            <p:cNvSpPr/>
            <p:nvPr/>
          </p:nvSpPr>
          <p:spPr>
            <a:xfrm>
              <a:off x="1839112" y="2209163"/>
              <a:ext cx="575100" cy="575100"/>
            </a:xfrm>
            <a:prstGeom prst="flowChartConnector">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20" name="Google Shape;9658;p127">
              <a:extLst>
                <a:ext uri="{FF2B5EF4-FFF2-40B4-BE49-F238E27FC236}">
                  <a16:creationId xmlns:a16="http://schemas.microsoft.com/office/drawing/2014/main" id="{3884D8CE-1144-4BE7-89E2-B5E62CE63075}"/>
                </a:ext>
              </a:extLst>
            </p:cNvPr>
            <p:cNvSpPr/>
            <p:nvPr/>
          </p:nvSpPr>
          <p:spPr>
            <a:xfrm>
              <a:off x="3182171" y="2209163"/>
              <a:ext cx="575100" cy="575100"/>
            </a:xfrm>
            <a:prstGeom prst="flowChartConnector">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sp>
          <p:nvSpPr>
            <p:cNvPr id="21" name="Google Shape;9659;p127">
              <a:extLst>
                <a:ext uri="{FF2B5EF4-FFF2-40B4-BE49-F238E27FC236}">
                  <a16:creationId xmlns:a16="http://schemas.microsoft.com/office/drawing/2014/main" id="{58726B85-BFB3-466A-B50B-229DD705BE1F}"/>
                </a:ext>
              </a:extLst>
            </p:cNvPr>
            <p:cNvSpPr/>
            <p:nvPr/>
          </p:nvSpPr>
          <p:spPr>
            <a:xfrm>
              <a:off x="3182171" y="3040766"/>
              <a:ext cx="575100" cy="575100"/>
            </a:xfrm>
            <a:prstGeom prst="flowChartConnector">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latin typeface="Abhaya Libre" panose="020B0604020202020204" charset="0"/>
                  <a:cs typeface="Abhaya Libre" panose="020B0604020202020204" charset="0"/>
                </a:rPr>
                <a:t>MAX. REVENUE</a:t>
              </a:r>
              <a:endParaRPr dirty="0">
                <a:latin typeface="Abhaya Libre" panose="020B0604020202020204" charset="0"/>
                <a:cs typeface="Abhaya Libre" panose="020B0604020202020204" charset="0"/>
              </a:endParaRPr>
            </a:p>
          </p:txBody>
        </p:sp>
        <p:cxnSp>
          <p:nvCxnSpPr>
            <p:cNvPr id="22" name="Google Shape;9660;p127">
              <a:extLst>
                <a:ext uri="{FF2B5EF4-FFF2-40B4-BE49-F238E27FC236}">
                  <a16:creationId xmlns:a16="http://schemas.microsoft.com/office/drawing/2014/main" id="{1607CB2C-C0E0-45F2-A497-E47AE7B98ADB}"/>
                </a:ext>
              </a:extLst>
            </p:cNvPr>
            <p:cNvCxnSpPr>
              <a:stCxn id="19" idx="6"/>
              <a:endCxn id="20" idx="2"/>
            </p:cNvCxnSpPr>
            <p:nvPr/>
          </p:nvCxnSpPr>
          <p:spPr>
            <a:xfrm>
              <a:off x="2414212" y="2496713"/>
              <a:ext cx="768000" cy="600"/>
            </a:xfrm>
            <a:prstGeom prst="bentConnector3">
              <a:avLst>
                <a:gd name="adj1" fmla="val 50017"/>
              </a:avLst>
            </a:prstGeom>
            <a:grpFill/>
            <a:ln w="12700" cap="flat" cmpd="sng">
              <a:solidFill>
                <a:schemeClr val="tx1"/>
              </a:solidFill>
              <a:prstDash val="solid"/>
              <a:round/>
              <a:headEnd type="none" w="med" len="med"/>
              <a:tailEnd type="none" w="med" len="med"/>
            </a:ln>
          </p:spPr>
        </p:cxnSp>
        <p:cxnSp>
          <p:nvCxnSpPr>
            <p:cNvPr id="23" name="Google Shape;9661;p127">
              <a:extLst>
                <a:ext uri="{FF2B5EF4-FFF2-40B4-BE49-F238E27FC236}">
                  <a16:creationId xmlns:a16="http://schemas.microsoft.com/office/drawing/2014/main" id="{13B48344-46D9-4870-8242-E1A3754A3D9F}"/>
                </a:ext>
              </a:extLst>
            </p:cNvPr>
            <p:cNvCxnSpPr>
              <a:cxnSpLocks/>
              <a:stCxn id="20" idx="4"/>
              <a:endCxn id="26" idx="0"/>
            </p:cNvCxnSpPr>
            <p:nvPr/>
          </p:nvCxnSpPr>
          <p:spPr>
            <a:xfrm rot="5400000">
              <a:off x="2702314" y="2280210"/>
              <a:ext cx="263355" cy="1271460"/>
            </a:xfrm>
            <a:prstGeom prst="bentConnector3">
              <a:avLst>
                <a:gd name="adj1" fmla="val 50000"/>
              </a:avLst>
            </a:prstGeom>
            <a:grpFill/>
            <a:ln w="12700" cap="flat" cmpd="sng">
              <a:solidFill>
                <a:schemeClr val="tx1"/>
              </a:solidFill>
              <a:prstDash val="solid"/>
              <a:round/>
              <a:headEnd type="none" w="med" len="med"/>
              <a:tailEnd type="none" w="med" len="med"/>
            </a:ln>
          </p:spPr>
        </p:cxnSp>
        <p:cxnSp>
          <p:nvCxnSpPr>
            <p:cNvPr id="24" name="Google Shape;9663;p127">
              <a:extLst>
                <a:ext uri="{FF2B5EF4-FFF2-40B4-BE49-F238E27FC236}">
                  <a16:creationId xmlns:a16="http://schemas.microsoft.com/office/drawing/2014/main" id="{048A232F-A6DE-4B5B-96C3-939C250F4547}"/>
                </a:ext>
              </a:extLst>
            </p:cNvPr>
            <p:cNvCxnSpPr>
              <a:cxnSpLocks/>
              <a:stCxn id="26" idx="6"/>
              <a:endCxn id="21" idx="2"/>
            </p:cNvCxnSpPr>
            <p:nvPr/>
          </p:nvCxnSpPr>
          <p:spPr>
            <a:xfrm flipV="1">
              <a:off x="2557450" y="3328316"/>
              <a:ext cx="624721" cy="6852"/>
            </a:xfrm>
            <a:prstGeom prst="bentConnector3">
              <a:avLst>
                <a:gd name="adj1" fmla="val 50000"/>
              </a:avLst>
            </a:prstGeom>
            <a:grpFill/>
            <a:ln w="12700" cap="flat" cmpd="sng">
              <a:solidFill>
                <a:schemeClr val="tx1"/>
              </a:solidFill>
              <a:prstDash val="solid"/>
              <a:round/>
              <a:headEnd type="none" w="med" len="med"/>
              <a:tailEnd type="none" w="med" len="med"/>
            </a:ln>
          </p:spPr>
        </p:cxnSp>
        <p:cxnSp>
          <p:nvCxnSpPr>
            <p:cNvPr id="25" name="Google Shape;9664;p127">
              <a:extLst>
                <a:ext uri="{FF2B5EF4-FFF2-40B4-BE49-F238E27FC236}">
                  <a16:creationId xmlns:a16="http://schemas.microsoft.com/office/drawing/2014/main" id="{110443F7-E74A-4113-800A-6F5ECFD1A1DB}"/>
                </a:ext>
              </a:extLst>
            </p:cNvPr>
            <p:cNvCxnSpPr>
              <a:cxnSpLocks/>
              <a:stCxn id="21" idx="4"/>
              <a:endCxn id="27" idx="0"/>
            </p:cNvCxnSpPr>
            <p:nvPr/>
          </p:nvCxnSpPr>
          <p:spPr>
            <a:xfrm rot="5400000">
              <a:off x="2688647" y="3086774"/>
              <a:ext cx="251982" cy="1310167"/>
            </a:xfrm>
            <a:prstGeom prst="bentConnector3">
              <a:avLst>
                <a:gd name="adj1" fmla="val 50000"/>
              </a:avLst>
            </a:prstGeom>
            <a:grpFill/>
            <a:ln w="12700" cap="flat" cmpd="sng">
              <a:solidFill>
                <a:schemeClr val="tx1"/>
              </a:solidFill>
              <a:prstDash val="solid"/>
              <a:round/>
              <a:headEnd type="none" w="med" len="med"/>
              <a:tailEnd type="none" w="med" len="med"/>
            </a:ln>
          </p:spPr>
        </p:cxnSp>
        <p:sp>
          <p:nvSpPr>
            <p:cNvPr id="26" name="Google Shape;9662;p127">
              <a:extLst>
                <a:ext uri="{FF2B5EF4-FFF2-40B4-BE49-F238E27FC236}">
                  <a16:creationId xmlns:a16="http://schemas.microsoft.com/office/drawing/2014/main" id="{3D09598C-A244-4753-8FAB-828EBE2B3EE3}"/>
                </a:ext>
              </a:extLst>
            </p:cNvPr>
            <p:cNvSpPr/>
            <p:nvPr/>
          </p:nvSpPr>
          <p:spPr>
            <a:xfrm>
              <a:off x="1839071" y="3047618"/>
              <a:ext cx="718379" cy="575100"/>
            </a:xfrm>
            <a:prstGeom prst="flowChartConnector">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en-US" dirty="0">
                  <a:latin typeface="Abhaya Libre" panose="020B0604020202020204" charset="0"/>
                  <a:cs typeface="Abhaya Libre" panose="020B0604020202020204" charset="0"/>
                </a:rPr>
                <a:t>PROPERTY TYPE</a:t>
              </a:r>
              <a:endParaRPr dirty="0">
                <a:latin typeface="Abhaya Libre" panose="020B0604020202020204" charset="0"/>
                <a:cs typeface="Abhaya Libre" panose="020B0604020202020204" charset="0"/>
              </a:endParaRPr>
            </a:p>
          </p:txBody>
        </p:sp>
        <p:sp>
          <p:nvSpPr>
            <p:cNvPr id="27" name="Google Shape;9665;p127">
              <a:extLst>
                <a:ext uri="{FF2B5EF4-FFF2-40B4-BE49-F238E27FC236}">
                  <a16:creationId xmlns:a16="http://schemas.microsoft.com/office/drawing/2014/main" id="{7AF5F499-2FB0-446A-A383-52EBF53B36C0}"/>
                </a:ext>
              </a:extLst>
            </p:cNvPr>
            <p:cNvSpPr/>
            <p:nvPr/>
          </p:nvSpPr>
          <p:spPr>
            <a:xfrm>
              <a:off x="1839112" y="3867848"/>
              <a:ext cx="640884" cy="575100"/>
            </a:xfrm>
            <a:prstGeom prst="flowChartConnector">
              <a:avLst/>
            </a:prstGeom>
            <a:grp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ln>
                <a:solidFill>
                  <a:schemeClr val="tx1"/>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CBFE16CF-32CB-413B-AC49-0D6A6912D92A}"/>
              </a:ext>
            </a:extLst>
          </p:cNvPr>
          <p:cNvSpPr txBox="1"/>
          <p:nvPr/>
        </p:nvSpPr>
        <p:spPr>
          <a:xfrm>
            <a:off x="3489177" y="1308666"/>
            <a:ext cx="1002925" cy="523220"/>
          </a:xfrm>
          <a:prstGeom prst="rect">
            <a:avLst/>
          </a:prstGeom>
          <a:noFill/>
        </p:spPr>
        <p:txBody>
          <a:bodyPr wrap="square" rtlCol="0">
            <a:spAutoFit/>
          </a:bodyPr>
          <a:lstStyle/>
          <a:p>
            <a:r>
              <a:rPr lang="en-US" dirty="0">
                <a:latin typeface="Abhaya Libre" panose="020B0604020202020204" charset="0"/>
                <a:cs typeface="Abhaya Libre" panose="020B0604020202020204" charset="0"/>
              </a:rPr>
              <a:t>HIGHEST REVENUE</a:t>
            </a:r>
          </a:p>
        </p:txBody>
      </p:sp>
      <p:sp>
        <p:nvSpPr>
          <p:cNvPr id="31" name="TextBox 30">
            <a:extLst>
              <a:ext uri="{FF2B5EF4-FFF2-40B4-BE49-F238E27FC236}">
                <a16:creationId xmlns:a16="http://schemas.microsoft.com/office/drawing/2014/main" id="{8C400811-AF4E-4957-8ED7-51CF5730BC18}"/>
              </a:ext>
            </a:extLst>
          </p:cNvPr>
          <p:cNvSpPr txBox="1"/>
          <p:nvPr/>
        </p:nvSpPr>
        <p:spPr>
          <a:xfrm>
            <a:off x="284057" y="1410319"/>
            <a:ext cx="1001671" cy="307777"/>
          </a:xfrm>
          <a:prstGeom prst="rect">
            <a:avLst/>
          </a:prstGeom>
          <a:noFill/>
        </p:spPr>
        <p:txBody>
          <a:bodyPr wrap="square" rtlCol="0">
            <a:spAutoFit/>
          </a:bodyPr>
          <a:lstStyle/>
          <a:p>
            <a:pPr algn="ctr"/>
            <a:r>
              <a:rPr lang="en-US" dirty="0">
                <a:latin typeface="Abhaya Libre" panose="020B0604020202020204" charset="0"/>
                <a:cs typeface="Abhaya Libre" panose="020B0604020202020204" charset="0"/>
              </a:rPr>
              <a:t>HOST ID</a:t>
            </a:r>
          </a:p>
        </p:txBody>
      </p:sp>
      <p:sp>
        <p:nvSpPr>
          <p:cNvPr id="32" name="TextBox 31">
            <a:extLst>
              <a:ext uri="{FF2B5EF4-FFF2-40B4-BE49-F238E27FC236}">
                <a16:creationId xmlns:a16="http://schemas.microsoft.com/office/drawing/2014/main" id="{74F05179-BCBA-4FFF-A442-C10150765295}"/>
              </a:ext>
            </a:extLst>
          </p:cNvPr>
          <p:cNvSpPr txBox="1"/>
          <p:nvPr/>
        </p:nvSpPr>
        <p:spPr>
          <a:xfrm>
            <a:off x="360450" y="3832460"/>
            <a:ext cx="1001671" cy="523220"/>
          </a:xfrm>
          <a:prstGeom prst="rect">
            <a:avLst/>
          </a:prstGeom>
          <a:noFill/>
        </p:spPr>
        <p:txBody>
          <a:bodyPr wrap="square" rtlCol="0">
            <a:spAutoFit/>
          </a:bodyPr>
          <a:lstStyle/>
          <a:p>
            <a:pPr algn="ctr"/>
            <a:r>
              <a:rPr lang="en-US" dirty="0">
                <a:latin typeface="Abhaya Libre" panose="020B0604020202020204" charset="0"/>
                <a:cs typeface="Abhaya Libre" panose="020B0604020202020204" charset="0"/>
              </a:rPr>
              <a:t>LISTING ID</a:t>
            </a:r>
          </a:p>
        </p:txBody>
      </p:sp>
      <p:pic>
        <p:nvPicPr>
          <p:cNvPr id="48" name="Picture 47">
            <a:extLst>
              <a:ext uri="{FF2B5EF4-FFF2-40B4-BE49-F238E27FC236}">
                <a16:creationId xmlns:a16="http://schemas.microsoft.com/office/drawing/2014/main" id="{A3091137-C35B-4738-9FA9-32C32C41B829}"/>
              </a:ext>
            </a:extLst>
          </p:cNvPr>
          <p:cNvPicPr>
            <a:picLocks noChangeAspect="1"/>
          </p:cNvPicPr>
          <p:nvPr/>
        </p:nvPicPr>
        <p:blipFill>
          <a:blip r:embed="rId3"/>
          <a:stretch>
            <a:fillRect/>
          </a:stretch>
        </p:blipFill>
        <p:spPr>
          <a:xfrm>
            <a:off x="4904767" y="1559366"/>
            <a:ext cx="3601455" cy="1973938"/>
          </a:xfrm>
          <a:prstGeom prst="rect">
            <a:avLst/>
          </a:prstGeom>
        </p:spPr>
      </p:pic>
      <p:sp>
        <p:nvSpPr>
          <p:cNvPr id="51" name="Oval 50">
            <a:extLst>
              <a:ext uri="{FF2B5EF4-FFF2-40B4-BE49-F238E27FC236}">
                <a16:creationId xmlns:a16="http://schemas.microsoft.com/office/drawing/2014/main" id="{4BFC158C-9F05-4D0C-ACB6-731D40848AE1}"/>
              </a:ext>
            </a:extLst>
          </p:cNvPr>
          <p:cNvSpPr/>
          <p:nvPr/>
        </p:nvSpPr>
        <p:spPr>
          <a:xfrm>
            <a:off x="6763814" y="2072194"/>
            <a:ext cx="2001886" cy="3714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FDEF309A-B861-4ADC-B9B6-8FBEA961A5B0}"/>
              </a:ext>
            </a:extLst>
          </p:cNvPr>
          <p:cNvSpPr/>
          <p:nvPr/>
        </p:nvSpPr>
        <p:spPr>
          <a:xfrm>
            <a:off x="5103628" y="3934047"/>
            <a:ext cx="3320372" cy="5993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12700">
                  <a:solidFill>
                    <a:schemeClr val="tx1"/>
                  </a:solidFill>
                </a:ln>
              </a:rPr>
              <a:t>RESULT: LISTING ID#22384346</a:t>
            </a:r>
          </a:p>
        </p:txBody>
      </p:sp>
      <p:cxnSp>
        <p:nvCxnSpPr>
          <p:cNvPr id="28" name="Google Shape;9663;p127">
            <a:extLst>
              <a:ext uri="{FF2B5EF4-FFF2-40B4-BE49-F238E27FC236}">
                <a16:creationId xmlns:a16="http://schemas.microsoft.com/office/drawing/2014/main" id="{11EA6EE2-4D0A-437E-876F-4B6BD1578949}"/>
              </a:ext>
            </a:extLst>
          </p:cNvPr>
          <p:cNvCxnSpPr>
            <a:cxnSpLocks/>
          </p:cNvCxnSpPr>
          <p:nvPr/>
        </p:nvCxnSpPr>
        <p:spPr>
          <a:xfrm flipV="1">
            <a:off x="1619114" y="4073133"/>
            <a:ext cx="1450921" cy="10469"/>
          </a:xfrm>
          <a:prstGeom prst="bentConnector3">
            <a:avLst>
              <a:gd name="adj1" fmla="val 50000"/>
            </a:avLst>
          </a:prstGeom>
          <a:solidFill>
            <a:schemeClr val="accent2">
              <a:lumMod val="95000"/>
            </a:schemeClr>
          </a:solidFill>
          <a:ln w="12700" cap="flat" cmpd="sng">
            <a:solidFill>
              <a:schemeClr val="tx1"/>
            </a:solidFill>
            <a:prstDash val="solid"/>
            <a:round/>
            <a:headEnd type="none" w="med" len="med"/>
            <a:tailEnd type="none" w="med" len="med"/>
          </a:ln>
        </p:spPr>
      </p:cxnSp>
      <p:sp>
        <p:nvSpPr>
          <p:cNvPr id="29" name="Google Shape;9659;p127">
            <a:extLst>
              <a:ext uri="{FF2B5EF4-FFF2-40B4-BE49-F238E27FC236}">
                <a16:creationId xmlns:a16="http://schemas.microsoft.com/office/drawing/2014/main" id="{3D1BE51A-BD94-43C2-B0F6-1D6AB1438B35}"/>
              </a:ext>
            </a:extLst>
          </p:cNvPr>
          <p:cNvSpPr/>
          <p:nvPr/>
        </p:nvSpPr>
        <p:spPr>
          <a:xfrm>
            <a:off x="3070035" y="3640280"/>
            <a:ext cx="1335676" cy="878680"/>
          </a:xfrm>
          <a:prstGeom prst="flowChartConnector">
            <a:avLst/>
          </a:prstGeom>
          <a:solidFill>
            <a:schemeClr val="accent2">
              <a:lumMod val="95000"/>
            </a:schemeClr>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latin typeface="Abhaya Libre" panose="020B0604020202020204" charset="0"/>
                <a:cs typeface="Abhaya Libre" panose="020B0604020202020204" charset="0"/>
              </a:rPr>
              <a:t>MAX. REVENUE</a:t>
            </a:r>
            <a:endParaRPr dirty="0">
              <a:latin typeface="Abhaya Libre" panose="020B0604020202020204" charset="0"/>
              <a:cs typeface="Abhaya Libre" panose="020B0604020202020204" charset="0"/>
            </a:endParaRPr>
          </a:p>
        </p:txBody>
      </p:sp>
    </p:spTree>
    <p:extLst>
      <p:ext uri="{BB962C8B-B14F-4D97-AF65-F5344CB8AC3E}">
        <p14:creationId xmlns:p14="http://schemas.microsoft.com/office/powerpoint/2010/main" val="34348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arn(inVertic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ppt_x"/>
                                          </p:val>
                                        </p:tav>
                                        <p:tav tm="100000">
                                          <p:val>
                                            <p:strVal val="#ppt_x"/>
                                          </p:val>
                                        </p:tav>
                                      </p:tavLst>
                                    </p:anim>
                                    <p:anim calcmode="lin" valueType="num">
                                      <p:cBhvr additive="base">
                                        <p:cTn id="1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207DD1-4EC4-413A-A6D1-A56FE8AB1B14}"/>
              </a:ext>
            </a:extLst>
          </p:cNvPr>
          <p:cNvPicPr>
            <a:picLocks noChangeAspect="1"/>
          </p:cNvPicPr>
          <p:nvPr/>
        </p:nvPicPr>
        <p:blipFill>
          <a:blip r:embed="rId3"/>
          <a:stretch>
            <a:fillRect/>
          </a:stretch>
        </p:blipFill>
        <p:spPr>
          <a:xfrm>
            <a:off x="532997" y="1181115"/>
            <a:ext cx="4465674" cy="29771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itle 10">
            <a:extLst>
              <a:ext uri="{FF2B5EF4-FFF2-40B4-BE49-F238E27FC236}">
                <a16:creationId xmlns:a16="http://schemas.microsoft.com/office/drawing/2014/main" id="{DC15BB7D-4226-4BCB-9407-81E81C48D0B8}"/>
              </a:ext>
            </a:extLst>
          </p:cNvPr>
          <p:cNvSpPr>
            <a:spLocks noGrp="1"/>
          </p:cNvSpPr>
          <p:nvPr>
            <p:ph type="title"/>
          </p:nvPr>
        </p:nvSpPr>
        <p:spPr>
          <a:xfrm>
            <a:off x="374574" y="197688"/>
            <a:ext cx="7704000" cy="829537"/>
          </a:xfrm>
        </p:spPr>
        <p:txBody>
          <a:bodyPr/>
          <a:lstStyle/>
          <a:p>
            <a:r>
              <a:rPr lang="en-US" sz="2400" dirty="0">
                <a:effectLst>
                  <a:outerShdw blurRad="38100" dist="38100" dir="2700000" algn="tl">
                    <a:srgbClr val="000000">
                      <a:alpha val="43137"/>
                    </a:srgbClr>
                  </a:outerShdw>
                </a:effectLst>
              </a:rPr>
              <a:t>RECOMMENDED INVESTMENT: </a:t>
            </a:r>
            <a:br>
              <a:rPr lang="en-US" sz="2400" dirty="0">
                <a:effectLst>
                  <a:outerShdw blurRad="38100" dist="38100" dir="2700000" algn="tl">
                    <a:srgbClr val="000000">
                      <a:alpha val="43137"/>
                    </a:srgbClr>
                  </a:outerShdw>
                </a:effectLst>
              </a:rPr>
            </a:br>
            <a:r>
              <a:rPr lang="en-US" sz="2400" i="1" dirty="0">
                <a:effectLst>
                  <a:outerShdw blurRad="38100" dist="38100" dir="2700000" algn="tl">
                    <a:srgbClr val="000000">
                      <a:alpha val="43137"/>
                    </a:srgbClr>
                  </a:outerShdw>
                </a:effectLst>
                <a:highlight>
                  <a:srgbClr val="FCAACF"/>
                </a:highlight>
              </a:rPr>
              <a:t>Modern Villa with Rooftop Deck &amp; Table Mountain Vi</a:t>
            </a:r>
          </a:p>
        </p:txBody>
      </p:sp>
      <p:grpSp>
        <p:nvGrpSpPr>
          <p:cNvPr id="16" name="Google Shape;9668;p127">
            <a:extLst>
              <a:ext uri="{FF2B5EF4-FFF2-40B4-BE49-F238E27FC236}">
                <a16:creationId xmlns:a16="http://schemas.microsoft.com/office/drawing/2014/main" id="{A7F757E6-65EF-409E-A47A-04609CD3BE5A}"/>
              </a:ext>
            </a:extLst>
          </p:cNvPr>
          <p:cNvGrpSpPr/>
          <p:nvPr/>
        </p:nvGrpSpPr>
        <p:grpSpPr>
          <a:xfrm>
            <a:off x="374574" y="4296296"/>
            <a:ext cx="8438920" cy="738664"/>
            <a:chOff x="238125" y="2506075"/>
            <a:chExt cx="7115411" cy="673075"/>
          </a:xfrm>
        </p:grpSpPr>
        <p:sp>
          <p:nvSpPr>
            <p:cNvPr id="17" name="Google Shape;9669;p127">
              <a:extLst>
                <a:ext uri="{FF2B5EF4-FFF2-40B4-BE49-F238E27FC236}">
                  <a16:creationId xmlns:a16="http://schemas.microsoft.com/office/drawing/2014/main" id="{27EC8B10-640C-4B85-B1A4-2B0959F8AFE8}"/>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FCAACF"/>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effectLst>
                  <a:outerShdw blurRad="50800" dist="38100" algn="l" rotWithShape="0">
                    <a:prstClr val="black">
                      <a:alpha val="40000"/>
                    </a:prstClr>
                  </a:outerShdw>
                </a:effectLst>
              </a:endParaRPr>
            </a:p>
          </p:txBody>
        </p:sp>
        <p:sp>
          <p:nvSpPr>
            <p:cNvPr id="18" name="Google Shape;9670;p127">
              <a:extLst>
                <a:ext uri="{FF2B5EF4-FFF2-40B4-BE49-F238E27FC236}">
                  <a16:creationId xmlns:a16="http://schemas.microsoft.com/office/drawing/2014/main" id="{FC1A553C-10AA-485D-BF22-6D179C8412A9}"/>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CCFFFF"/>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71;p127">
              <a:extLst>
                <a:ext uri="{FF2B5EF4-FFF2-40B4-BE49-F238E27FC236}">
                  <a16:creationId xmlns:a16="http://schemas.microsoft.com/office/drawing/2014/main" id="{4134346A-9C4C-41CB-BBEA-6EADD8DB71A4}"/>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FCAACF"/>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72;p127">
              <a:extLst>
                <a:ext uri="{FF2B5EF4-FFF2-40B4-BE49-F238E27FC236}">
                  <a16:creationId xmlns:a16="http://schemas.microsoft.com/office/drawing/2014/main" id="{8CDB6E2B-9946-4C23-970A-998D68027C2F}"/>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FCAACF"/>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9673;p127">
              <a:extLst>
                <a:ext uri="{FF2B5EF4-FFF2-40B4-BE49-F238E27FC236}">
                  <a16:creationId xmlns:a16="http://schemas.microsoft.com/office/drawing/2014/main" id="{2A01F3DE-A762-4764-91FA-BAB99D83F41A}"/>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CCFFFF"/>
            </a:solidFill>
            <a:ln w="127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TextBox 21">
            <a:extLst>
              <a:ext uri="{FF2B5EF4-FFF2-40B4-BE49-F238E27FC236}">
                <a16:creationId xmlns:a16="http://schemas.microsoft.com/office/drawing/2014/main" id="{C621197A-817A-4F84-8FFD-B0211AD246B1}"/>
              </a:ext>
            </a:extLst>
          </p:cNvPr>
          <p:cNvSpPr txBox="1"/>
          <p:nvPr/>
        </p:nvSpPr>
        <p:spPr>
          <a:xfrm>
            <a:off x="762463" y="4287329"/>
            <a:ext cx="1167286" cy="769441"/>
          </a:xfrm>
          <a:prstGeom prst="rect">
            <a:avLst/>
          </a:prstGeom>
          <a:noFill/>
        </p:spPr>
        <p:txBody>
          <a:bodyPr wrap="square" rtlCol="0">
            <a:spAutoFit/>
          </a:bodyPr>
          <a:lstStyle/>
          <a:p>
            <a:pPr algn="ctr"/>
            <a:r>
              <a:rPr lang="en-US" sz="1100" dirty="0">
                <a:effectLst>
                  <a:outerShdw blurRad="50800" dist="38100" dir="2700000" algn="tl" rotWithShape="0">
                    <a:prstClr val="black">
                      <a:alpha val="40000"/>
                    </a:prstClr>
                  </a:outerShdw>
                </a:effectLst>
              </a:rPr>
              <a:t>Avg. Review Score Rating: 4.83 with 24 Reviews</a:t>
            </a:r>
          </a:p>
        </p:txBody>
      </p:sp>
      <p:sp>
        <p:nvSpPr>
          <p:cNvPr id="27" name="TextBox 26">
            <a:extLst>
              <a:ext uri="{FF2B5EF4-FFF2-40B4-BE49-F238E27FC236}">
                <a16:creationId xmlns:a16="http://schemas.microsoft.com/office/drawing/2014/main" id="{9417B84F-0CDB-43A7-B045-3B8DB2D637EB}"/>
              </a:ext>
            </a:extLst>
          </p:cNvPr>
          <p:cNvSpPr txBox="1"/>
          <p:nvPr/>
        </p:nvSpPr>
        <p:spPr>
          <a:xfrm>
            <a:off x="2379129" y="4450184"/>
            <a:ext cx="1205915" cy="430887"/>
          </a:xfrm>
          <a:prstGeom prst="rect">
            <a:avLst/>
          </a:prstGeom>
          <a:noFill/>
        </p:spPr>
        <p:txBody>
          <a:bodyPr wrap="square" rtlCol="0">
            <a:spAutoFit/>
          </a:bodyPr>
          <a:lstStyle/>
          <a:p>
            <a:pPr algn="ctr"/>
            <a:r>
              <a:rPr lang="en-US" sz="1100" dirty="0">
                <a:effectLst>
                  <a:outerShdw blurRad="50800" dist="38100" dir="2700000" algn="tl" rotWithShape="0">
                    <a:prstClr val="black">
                      <a:alpha val="40000"/>
                    </a:prstClr>
                  </a:outerShdw>
                </a:effectLst>
              </a:rPr>
              <a:t>Property Type: </a:t>
            </a:r>
          </a:p>
          <a:p>
            <a:pPr algn="ctr"/>
            <a:r>
              <a:rPr lang="en-US" sz="1100" dirty="0">
                <a:effectLst>
                  <a:outerShdw blurRad="50800" dist="38100" dir="2700000" algn="tl" rotWithShape="0">
                    <a:prstClr val="black">
                      <a:alpha val="40000"/>
                    </a:prstClr>
                  </a:outerShdw>
                </a:effectLst>
              </a:rPr>
              <a:t>Entire Villa</a:t>
            </a:r>
          </a:p>
        </p:txBody>
      </p:sp>
      <p:sp>
        <p:nvSpPr>
          <p:cNvPr id="28" name="TextBox 27">
            <a:extLst>
              <a:ext uri="{FF2B5EF4-FFF2-40B4-BE49-F238E27FC236}">
                <a16:creationId xmlns:a16="http://schemas.microsoft.com/office/drawing/2014/main" id="{9626B36B-ACFA-4E14-80D7-6B8D9729489A}"/>
              </a:ext>
            </a:extLst>
          </p:cNvPr>
          <p:cNvSpPr txBox="1"/>
          <p:nvPr/>
        </p:nvSpPr>
        <p:spPr>
          <a:xfrm>
            <a:off x="3817461" y="4456605"/>
            <a:ext cx="1486787" cy="430887"/>
          </a:xfrm>
          <a:prstGeom prst="rect">
            <a:avLst/>
          </a:prstGeom>
          <a:noFill/>
        </p:spPr>
        <p:txBody>
          <a:bodyPr wrap="square" rtlCol="0">
            <a:spAutoFit/>
          </a:bodyPr>
          <a:lstStyle/>
          <a:p>
            <a:pPr algn="ctr"/>
            <a:r>
              <a:rPr lang="en-US" sz="1100" dirty="0">
                <a:effectLst>
                  <a:outerShdw blurRad="50800" dist="38100" dir="2700000" algn="tl" rotWithShape="0">
                    <a:prstClr val="black">
                      <a:alpha val="40000"/>
                    </a:prstClr>
                  </a:outerShdw>
                </a:effectLst>
              </a:rPr>
              <a:t>Ward 77 – 3rd Highest Listings</a:t>
            </a:r>
          </a:p>
        </p:txBody>
      </p:sp>
      <p:sp>
        <p:nvSpPr>
          <p:cNvPr id="33" name="TextBox 32">
            <a:extLst>
              <a:ext uri="{FF2B5EF4-FFF2-40B4-BE49-F238E27FC236}">
                <a16:creationId xmlns:a16="http://schemas.microsoft.com/office/drawing/2014/main" id="{55BC0163-CD24-4759-9F1A-4D9FD8E1E5D2}"/>
              </a:ext>
            </a:extLst>
          </p:cNvPr>
          <p:cNvSpPr txBox="1"/>
          <p:nvPr/>
        </p:nvSpPr>
        <p:spPr>
          <a:xfrm>
            <a:off x="5364871" y="4371966"/>
            <a:ext cx="1675097" cy="600164"/>
          </a:xfrm>
          <a:prstGeom prst="rect">
            <a:avLst/>
          </a:prstGeom>
          <a:noFill/>
        </p:spPr>
        <p:txBody>
          <a:bodyPr wrap="square" rtlCol="0">
            <a:spAutoFit/>
          </a:bodyPr>
          <a:lstStyle/>
          <a:p>
            <a:pPr algn="ctr"/>
            <a:r>
              <a:rPr lang="en-US" sz="1100" dirty="0">
                <a:effectLst>
                  <a:outerShdw blurRad="50800" dist="38100" dir="2700000" algn="tl" rotWithShape="0">
                    <a:prstClr val="black">
                      <a:alpha val="40000"/>
                    </a:prstClr>
                  </a:outerShdw>
                </a:effectLst>
              </a:rPr>
              <a:t>Host Name: </a:t>
            </a:r>
            <a:r>
              <a:rPr lang="en-US" sz="1100" dirty="0" err="1">
                <a:effectLst>
                  <a:outerShdw blurRad="50800" dist="38100" dir="2700000" algn="tl" rotWithShape="0">
                    <a:prstClr val="black">
                      <a:alpha val="40000"/>
                    </a:prstClr>
                  </a:outerShdw>
                </a:effectLst>
              </a:rPr>
              <a:t>Nox</a:t>
            </a:r>
            <a:endParaRPr lang="en-US" sz="1100" dirty="0">
              <a:effectLst>
                <a:outerShdw blurRad="50800" dist="38100" dir="2700000" algn="tl" rotWithShape="0">
                  <a:prstClr val="black">
                    <a:alpha val="40000"/>
                  </a:prstClr>
                </a:outerShdw>
              </a:effectLst>
            </a:endParaRPr>
          </a:p>
          <a:p>
            <a:pPr algn="ctr"/>
            <a:r>
              <a:rPr lang="en-US" sz="1100" dirty="0">
                <a:effectLst>
                  <a:outerShdw blurRad="50800" dist="38100" dir="2700000" algn="tl" rotWithShape="0">
                    <a:prstClr val="black">
                      <a:alpha val="40000"/>
                    </a:prstClr>
                  </a:outerShdw>
                </a:effectLst>
              </a:rPr>
              <a:t>ID#57218252 (has highest no. of listings)</a:t>
            </a:r>
          </a:p>
        </p:txBody>
      </p:sp>
      <p:sp>
        <p:nvSpPr>
          <p:cNvPr id="34" name="TextBox 33">
            <a:extLst>
              <a:ext uri="{FF2B5EF4-FFF2-40B4-BE49-F238E27FC236}">
                <a16:creationId xmlns:a16="http://schemas.microsoft.com/office/drawing/2014/main" id="{8F11FE99-1327-4E4B-9246-63C9D82C666D}"/>
              </a:ext>
            </a:extLst>
          </p:cNvPr>
          <p:cNvSpPr txBox="1"/>
          <p:nvPr/>
        </p:nvSpPr>
        <p:spPr>
          <a:xfrm>
            <a:off x="7323842" y="4296296"/>
            <a:ext cx="944489" cy="769441"/>
          </a:xfrm>
          <a:prstGeom prst="rect">
            <a:avLst/>
          </a:prstGeom>
          <a:noFill/>
        </p:spPr>
        <p:txBody>
          <a:bodyPr wrap="square" rtlCol="0">
            <a:spAutoFit/>
          </a:bodyPr>
          <a:lstStyle/>
          <a:p>
            <a:pPr algn="ctr"/>
            <a:r>
              <a:rPr lang="en-US" sz="1100" dirty="0">
                <a:effectLst>
                  <a:outerShdw blurRad="50800" dist="38100" dir="2700000" algn="tl" rotWithShape="0">
                    <a:prstClr val="black">
                      <a:alpha val="40000"/>
                    </a:prstClr>
                  </a:outerShdw>
                </a:effectLst>
              </a:rPr>
              <a:t>3 Baths</a:t>
            </a:r>
          </a:p>
          <a:p>
            <a:pPr algn="ctr"/>
            <a:r>
              <a:rPr lang="en-US" sz="1100" dirty="0">
                <a:effectLst>
                  <a:outerShdw blurRad="50800" dist="38100" dir="2700000" algn="tl" rotWithShape="0">
                    <a:prstClr val="black">
                      <a:alpha val="40000"/>
                    </a:prstClr>
                  </a:outerShdw>
                </a:effectLst>
              </a:rPr>
              <a:t>4 Bedrooms</a:t>
            </a:r>
          </a:p>
          <a:p>
            <a:pPr algn="ctr"/>
            <a:r>
              <a:rPr lang="en-US" sz="1100" dirty="0">
                <a:effectLst>
                  <a:outerShdw blurRad="50800" dist="38100" dir="2700000" algn="tl" rotWithShape="0">
                    <a:prstClr val="black">
                      <a:alpha val="40000"/>
                    </a:prstClr>
                  </a:outerShdw>
                </a:effectLst>
              </a:rPr>
              <a:t>4 Beds</a:t>
            </a:r>
          </a:p>
          <a:p>
            <a:pPr algn="ctr"/>
            <a:r>
              <a:rPr lang="en-US" sz="1100" dirty="0">
                <a:effectLst>
                  <a:outerShdw blurRad="50800" dist="38100" dir="2700000" algn="tl" rotWithShape="0">
                    <a:prstClr val="black">
                      <a:alpha val="40000"/>
                    </a:prstClr>
                  </a:outerShdw>
                </a:effectLst>
              </a:rPr>
              <a:t>8 Guests</a:t>
            </a:r>
          </a:p>
        </p:txBody>
      </p:sp>
      <p:pic>
        <p:nvPicPr>
          <p:cNvPr id="4" name="Picture 3">
            <a:extLst>
              <a:ext uri="{FF2B5EF4-FFF2-40B4-BE49-F238E27FC236}">
                <a16:creationId xmlns:a16="http://schemas.microsoft.com/office/drawing/2014/main" id="{E91492B6-5C10-4977-9A2D-5A936E8584F8}"/>
              </a:ext>
            </a:extLst>
          </p:cNvPr>
          <p:cNvPicPr>
            <a:picLocks noChangeAspect="1"/>
          </p:cNvPicPr>
          <p:nvPr/>
        </p:nvPicPr>
        <p:blipFill>
          <a:blip r:embed="rId4"/>
          <a:stretch>
            <a:fillRect/>
          </a:stretch>
        </p:blipFill>
        <p:spPr>
          <a:xfrm>
            <a:off x="5568428" y="1847077"/>
            <a:ext cx="2806671" cy="1874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Rounded Corners 4">
            <a:extLst>
              <a:ext uri="{FF2B5EF4-FFF2-40B4-BE49-F238E27FC236}">
                <a16:creationId xmlns:a16="http://schemas.microsoft.com/office/drawing/2014/main" id="{68B9314A-BAC6-4997-A145-2C01AED9C27A}"/>
              </a:ext>
            </a:extLst>
          </p:cNvPr>
          <p:cNvSpPr/>
          <p:nvPr/>
        </p:nvSpPr>
        <p:spPr>
          <a:xfrm>
            <a:off x="5707884" y="1270939"/>
            <a:ext cx="266856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bhaya Libre" panose="020B0604020202020204" charset="0"/>
                <a:cs typeface="Abhaya Libre" panose="020B0604020202020204" charset="0"/>
              </a:rPr>
              <a:t>Listing ID:</a:t>
            </a:r>
            <a:r>
              <a:rPr kumimoji="0" lang="en-US" b="1" i="0" u="none" strike="noStrike" kern="0" cap="none" spc="0" normalizeH="0" baseline="0" noProof="0" dirty="0">
                <a:ln w="12700">
                  <a:solidFill>
                    <a:srgbClr val="1B1B1B"/>
                  </a:solidFill>
                </a:ln>
                <a:solidFill>
                  <a:schemeClr val="tx1"/>
                </a:solidFill>
                <a:effectLst/>
                <a:uLnTx/>
                <a:uFillTx/>
                <a:latin typeface="Abhaya Libre" panose="020B0604020202020204" charset="0"/>
                <a:cs typeface="Abhaya Libre" panose="020B0604020202020204" charset="0"/>
                <a:sym typeface="Arial"/>
              </a:rPr>
              <a:t> </a:t>
            </a:r>
            <a:r>
              <a:rPr lang="en-US" sz="2000" b="1" dirty="0">
                <a:solidFill>
                  <a:schemeClr val="tx1"/>
                </a:solidFill>
                <a:latin typeface="Abhaya Libre" panose="020B0604020202020204" charset="0"/>
                <a:cs typeface="Abhaya Libre" panose="020B0604020202020204" charset="0"/>
                <a:sym typeface="Arial"/>
              </a:rPr>
              <a:t>22384346</a:t>
            </a:r>
            <a:endParaRPr lang="en-US" sz="2000" b="1" dirty="0">
              <a:solidFill>
                <a:schemeClr val="tx1"/>
              </a:solidFill>
              <a:latin typeface="Abhaya Libre" panose="020B0604020202020204" charset="0"/>
              <a:cs typeface="Abhaya Libre" panose="020B0604020202020204" charset="0"/>
            </a:endParaRPr>
          </a:p>
        </p:txBody>
      </p:sp>
      <p:sp>
        <p:nvSpPr>
          <p:cNvPr id="7" name="Subtitle 6">
            <a:extLst>
              <a:ext uri="{FF2B5EF4-FFF2-40B4-BE49-F238E27FC236}">
                <a16:creationId xmlns:a16="http://schemas.microsoft.com/office/drawing/2014/main" id="{42AA7CE6-54F6-4F01-AD4B-1986E990BB1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928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ppt_w</p:attrName>
                                        </p:attrNameLst>
                                      </p:cBhvr>
                                      <p:tavLst>
                                        <p:tav tm="0">
                                          <p:val>
                                            <p:fltVal val="0"/>
                                          </p:val>
                                        </p:tav>
                                        <p:tav tm="100000">
                                          <p:val>
                                            <p:strVal val="#ppt_w"/>
                                          </p:val>
                                        </p:tav>
                                      </p:tavLst>
                                    </p:anim>
                                    <p:anim calcmode="lin" valueType="num">
                                      <p:cBhvr>
                                        <p:cTn id="36" dur="500" fill="hold"/>
                                        <p:tgtEl>
                                          <p:spTgt spid="28"/>
                                        </p:tgtEl>
                                        <p:attrNameLst>
                                          <p:attrName>ppt_h</p:attrName>
                                        </p:attrNameLst>
                                      </p:cBhvr>
                                      <p:tavLst>
                                        <p:tav tm="0">
                                          <p:val>
                                            <p:fltVal val="0"/>
                                          </p:val>
                                        </p:tav>
                                        <p:tav tm="100000">
                                          <p:val>
                                            <p:strVal val="#ppt_h"/>
                                          </p:val>
                                        </p:tav>
                                      </p:tavLst>
                                    </p:anim>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P spid="28" grpId="0"/>
      <p:bldP spid="33" grpId="0"/>
      <p:bldP spid="3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4" name="Google Shape;2054;p112"/>
          <p:cNvSpPr txBox="1">
            <a:spLocks noGrp="1"/>
          </p:cNvSpPr>
          <p:nvPr>
            <p:ph type="title"/>
          </p:nvPr>
        </p:nvSpPr>
        <p:spPr>
          <a:xfrm>
            <a:off x="1271166" y="2168840"/>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000" dirty="0"/>
              <a:t>LIMITATIONS/SUGGESTIONS</a:t>
            </a:r>
            <a:endParaRPr sz="4000" dirty="0"/>
          </a:p>
        </p:txBody>
      </p:sp>
      <p:sp>
        <p:nvSpPr>
          <p:cNvPr id="2055" name="Google Shape;2055;p112"/>
          <p:cNvSpPr txBox="1">
            <a:spLocks noGrp="1"/>
          </p:cNvSpPr>
          <p:nvPr>
            <p:ph type="subTitle" idx="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AAMB &amp; Co.</a:t>
            </a:r>
            <a:endParaRPr dirty="0"/>
          </a:p>
        </p:txBody>
      </p:sp>
      <p:sp>
        <p:nvSpPr>
          <p:cNvPr id="2056" name="Google Shape;2056;p112"/>
          <p:cNvSpPr txBox="1">
            <a:spLocks noGrp="1"/>
          </p:cNvSpPr>
          <p:nvPr>
            <p:ph type="subTitle" idx="4"/>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SINCE 2024</a:t>
            </a:r>
            <a:endParaRPr dirty="0"/>
          </a:p>
        </p:txBody>
      </p:sp>
      <p:sp>
        <p:nvSpPr>
          <p:cNvPr id="2063" name="Google Shape;2063;p112">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12">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12">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12">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4" name="Google Shape;2024;p111"/>
          <p:cNvSpPr txBox="1">
            <a:spLocks noGrp="1"/>
          </p:cNvSpPr>
          <p:nvPr>
            <p:ph type="subTitle" idx="2"/>
          </p:nvPr>
        </p:nvSpPr>
        <p:spPr>
          <a:xfrm>
            <a:off x="1964045" y="1322792"/>
            <a:ext cx="2261400" cy="46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BADER</a:t>
            </a:r>
            <a:endParaRPr dirty="0"/>
          </a:p>
        </p:txBody>
      </p:sp>
      <p:sp>
        <p:nvSpPr>
          <p:cNvPr id="2026" name="Google Shape;2026;p111"/>
          <p:cNvSpPr txBox="1">
            <a:spLocks noGrp="1"/>
          </p:cNvSpPr>
          <p:nvPr>
            <p:ph type="subTitle" idx="4"/>
          </p:nvPr>
        </p:nvSpPr>
        <p:spPr>
          <a:xfrm>
            <a:off x="4712457" y="1338893"/>
            <a:ext cx="2261400" cy="466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MARIA KHALIFA </a:t>
            </a:r>
            <a:endParaRPr dirty="0"/>
          </a:p>
        </p:txBody>
      </p:sp>
      <p:sp>
        <p:nvSpPr>
          <p:cNvPr id="2027" name="Google Shape;2027;p111"/>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OUR TEAM</a:t>
            </a:r>
            <a:endParaRPr/>
          </a:p>
        </p:txBody>
      </p:sp>
      <p:sp>
        <p:nvSpPr>
          <p:cNvPr id="2028" name="Google Shape;2028;p111"/>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t>AAMB &amp; Co.</a:t>
            </a:r>
            <a:endParaRPr sz="800" dirty="0"/>
          </a:p>
        </p:txBody>
      </p:sp>
      <p:cxnSp>
        <p:nvCxnSpPr>
          <p:cNvPr id="2029" name="Google Shape;2029;p111"/>
          <p:cNvCxnSpPr>
            <a:stCxn id="2028"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2030" name="Google Shape;2030;p111"/>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dirty="0"/>
              <a:t>SINCE 2024</a:t>
            </a:r>
            <a:endParaRPr sz="800" dirty="0"/>
          </a:p>
        </p:txBody>
      </p:sp>
      <p:cxnSp>
        <p:nvCxnSpPr>
          <p:cNvPr id="2031" name="Google Shape;2031;p111"/>
          <p:cNvCxnSpPr>
            <a:stCxn id="2030"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2032" name="Google Shape;2032;p111"/>
          <p:cNvSpPr/>
          <p:nvPr/>
        </p:nvSpPr>
        <p:spPr>
          <a:xfrm>
            <a:off x="7105935" y="1044566"/>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33" name="Google Shape;2033;p111"/>
          <p:cNvGrpSpPr/>
          <p:nvPr/>
        </p:nvGrpSpPr>
        <p:grpSpPr>
          <a:xfrm>
            <a:off x="7334312" y="1227453"/>
            <a:ext cx="457641" cy="548626"/>
            <a:chOff x="3400240" y="3346286"/>
            <a:chExt cx="264456" cy="316047"/>
          </a:xfrm>
        </p:grpSpPr>
        <p:sp>
          <p:nvSpPr>
            <p:cNvPr id="2034" name="Google Shape;2034;p111"/>
            <p:cNvSpPr/>
            <p:nvPr/>
          </p:nvSpPr>
          <p:spPr>
            <a:xfrm>
              <a:off x="3400240" y="3346286"/>
              <a:ext cx="264456" cy="316047"/>
            </a:xfrm>
            <a:custGeom>
              <a:avLst/>
              <a:gdLst/>
              <a:ahLst/>
              <a:cxnLst/>
              <a:rect l="l" t="t" r="r" b="b"/>
              <a:pathLst>
                <a:path w="7812" h="9336" extrusionOk="0">
                  <a:moveTo>
                    <a:pt x="3906" y="548"/>
                  </a:moveTo>
                  <a:cubicBezTo>
                    <a:pt x="4049" y="548"/>
                    <a:pt x="4168" y="596"/>
                    <a:pt x="4287" y="715"/>
                  </a:cubicBezTo>
                  <a:cubicBezTo>
                    <a:pt x="4382" y="810"/>
                    <a:pt x="4453" y="953"/>
                    <a:pt x="4453" y="1096"/>
                  </a:cubicBezTo>
                  <a:lnTo>
                    <a:pt x="4453" y="1191"/>
                  </a:lnTo>
                  <a:cubicBezTo>
                    <a:pt x="4263" y="1144"/>
                    <a:pt x="4096" y="1120"/>
                    <a:pt x="3906" y="1120"/>
                  </a:cubicBezTo>
                  <a:cubicBezTo>
                    <a:pt x="3715" y="1120"/>
                    <a:pt x="3525" y="1144"/>
                    <a:pt x="3358" y="1191"/>
                  </a:cubicBezTo>
                  <a:lnTo>
                    <a:pt x="3358" y="1096"/>
                  </a:lnTo>
                  <a:cubicBezTo>
                    <a:pt x="3358" y="786"/>
                    <a:pt x="3596" y="548"/>
                    <a:pt x="3906" y="548"/>
                  </a:cubicBezTo>
                  <a:close/>
                  <a:moveTo>
                    <a:pt x="3906" y="1667"/>
                  </a:moveTo>
                  <a:cubicBezTo>
                    <a:pt x="4715" y="1667"/>
                    <a:pt x="5382" y="2239"/>
                    <a:pt x="5525" y="3025"/>
                  </a:cubicBezTo>
                  <a:cubicBezTo>
                    <a:pt x="4596" y="2930"/>
                    <a:pt x="4072" y="2501"/>
                    <a:pt x="4072" y="2501"/>
                  </a:cubicBezTo>
                  <a:lnTo>
                    <a:pt x="3906" y="2334"/>
                  </a:lnTo>
                  <a:lnTo>
                    <a:pt x="3715" y="2501"/>
                  </a:lnTo>
                  <a:cubicBezTo>
                    <a:pt x="3715" y="2501"/>
                    <a:pt x="3191" y="2930"/>
                    <a:pt x="2286" y="3025"/>
                  </a:cubicBezTo>
                  <a:cubicBezTo>
                    <a:pt x="2405" y="2239"/>
                    <a:pt x="3096" y="1667"/>
                    <a:pt x="3906" y="1667"/>
                  </a:cubicBezTo>
                  <a:close/>
                  <a:moveTo>
                    <a:pt x="3906" y="3049"/>
                  </a:moveTo>
                  <a:cubicBezTo>
                    <a:pt x="4168" y="3215"/>
                    <a:pt x="4715" y="3525"/>
                    <a:pt x="5549" y="3573"/>
                  </a:cubicBezTo>
                  <a:lnTo>
                    <a:pt x="5549" y="4216"/>
                  </a:lnTo>
                  <a:cubicBezTo>
                    <a:pt x="5549" y="4644"/>
                    <a:pt x="5358" y="5073"/>
                    <a:pt x="5049" y="5406"/>
                  </a:cubicBezTo>
                  <a:cubicBezTo>
                    <a:pt x="4739" y="5716"/>
                    <a:pt x="4334" y="5883"/>
                    <a:pt x="3906" y="5883"/>
                  </a:cubicBezTo>
                  <a:lnTo>
                    <a:pt x="3882" y="5883"/>
                  </a:lnTo>
                  <a:cubicBezTo>
                    <a:pt x="3453" y="5859"/>
                    <a:pt x="3048" y="5692"/>
                    <a:pt x="2739" y="5382"/>
                  </a:cubicBezTo>
                  <a:cubicBezTo>
                    <a:pt x="2429" y="5073"/>
                    <a:pt x="2263" y="4668"/>
                    <a:pt x="2263" y="4239"/>
                  </a:cubicBezTo>
                  <a:lnTo>
                    <a:pt x="2263" y="3573"/>
                  </a:lnTo>
                  <a:cubicBezTo>
                    <a:pt x="3072" y="3525"/>
                    <a:pt x="3620" y="3215"/>
                    <a:pt x="3906" y="3049"/>
                  </a:cubicBezTo>
                  <a:close/>
                  <a:moveTo>
                    <a:pt x="4501" y="6335"/>
                  </a:moveTo>
                  <a:lnTo>
                    <a:pt x="4501" y="7145"/>
                  </a:lnTo>
                  <a:lnTo>
                    <a:pt x="5049" y="7145"/>
                  </a:lnTo>
                  <a:lnTo>
                    <a:pt x="5049" y="7692"/>
                  </a:lnTo>
                  <a:lnTo>
                    <a:pt x="2739" y="7692"/>
                  </a:lnTo>
                  <a:lnTo>
                    <a:pt x="2739" y="7145"/>
                  </a:lnTo>
                  <a:lnTo>
                    <a:pt x="3287" y="7145"/>
                  </a:lnTo>
                  <a:lnTo>
                    <a:pt x="3287" y="6335"/>
                  </a:lnTo>
                  <a:cubicBezTo>
                    <a:pt x="3477" y="6383"/>
                    <a:pt x="3668" y="6430"/>
                    <a:pt x="3882" y="6430"/>
                  </a:cubicBezTo>
                  <a:lnTo>
                    <a:pt x="3906" y="6430"/>
                  </a:lnTo>
                  <a:cubicBezTo>
                    <a:pt x="4096" y="6430"/>
                    <a:pt x="4311" y="6383"/>
                    <a:pt x="4501" y="6335"/>
                  </a:cubicBezTo>
                  <a:close/>
                  <a:moveTo>
                    <a:pt x="1096" y="7192"/>
                  </a:moveTo>
                  <a:lnTo>
                    <a:pt x="1096" y="8788"/>
                  </a:lnTo>
                  <a:lnTo>
                    <a:pt x="548" y="8788"/>
                  </a:lnTo>
                  <a:lnTo>
                    <a:pt x="548" y="7978"/>
                  </a:lnTo>
                  <a:cubicBezTo>
                    <a:pt x="548" y="7621"/>
                    <a:pt x="762" y="7311"/>
                    <a:pt x="1096" y="7192"/>
                  </a:cubicBezTo>
                  <a:close/>
                  <a:moveTo>
                    <a:pt x="6144" y="7145"/>
                  </a:moveTo>
                  <a:lnTo>
                    <a:pt x="6144" y="8812"/>
                  </a:lnTo>
                  <a:lnTo>
                    <a:pt x="1643" y="8812"/>
                  </a:lnTo>
                  <a:lnTo>
                    <a:pt x="1643" y="7145"/>
                  </a:lnTo>
                  <a:lnTo>
                    <a:pt x="2191" y="7145"/>
                  </a:lnTo>
                  <a:lnTo>
                    <a:pt x="2191" y="8240"/>
                  </a:lnTo>
                  <a:lnTo>
                    <a:pt x="5597" y="8240"/>
                  </a:lnTo>
                  <a:lnTo>
                    <a:pt x="5597" y="7145"/>
                  </a:lnTo>
                  <a:close/>
                  <a:moveTo>
                    <a:pt x="6692" y="7192"/>
                  </a:moveTo>
                  <a:cubicBezTo>
                    <a:pt x="7025" y="7311"/>
                    <a:pt x="7264" y="7621"/>
                    <a:pt x="7264" y="7978"/>
                  </a:cubicBezTo>
                  <a:lnTo>
                    <a:pt x="7264" y="8812"/>
                  </a:lnTo>
                  <a:lnTo>
                    <a:pt x="6692" y="8812"/>
                  </a:lnTo>
                  <a:lnTo>
                    <a:pt x="6692" y="7192"/>
                  </a:lnTo>
                  <a:close/>
                  <a:moveTo>
                    <a:pt x="3906" y="0"/>
                  </a:moveTo>
                  <a:cubicBezTo>
                    <a:pt x="3287" y="0"/>
                    <a:pt x="2810" y="501"/>
                    <a:pt x="2810" y="1096"/>
                  </a:cubicBezTo>
                  <a:lnTo>
                    <a:pt x="2810" y="1405"/>
                  </a:lnTo>
                  <a:cubicBezTo>
                    <a:pt x="2143" y="1786"/>
                    <a:pt x="1715" y="2501"/>
                    <a:pt x="1715" y="3311"/>
                  </a:cubicBezTo>
                  <a:lnTo>
                    <a:pt x="1715" y="4239"/>
                  </a:lnTo>
                  <a:cubicBezTo>
                    <a:pt x="1715" y="4811"/>
                    <a:pt x="1929" y="5359"/>
                    <a:pt x="2358" y="5787"/>
                  </a:cubicBezTo>
                  <a:cubicBezTo>
                    <a:pt x="2477" y="5883"/>
                    <a:pt x="2596" y="6002"/>
                    <a:pt x="2739" y="6073"/>
                  </a:cubicBezTo>
                  <a:lnTo>
                    <a:pt x="2739" y="6597"/>
                  </a:lnTo>
                  <a:lnTo>
                    <a:pt x="1358" y="6597"/>
                  </a:lnTo>
                  <a:cubicBezTo>
                    <a:pt x="596" y="6597"/>
                    <a:pt x="0" y="7216"/>
                    <a:pt x="0" y="7978"/>
                  </a:cubicBezTo>
                  <a:lnTo>
                    <a:pt x="0" y="9336"/>
                  </a:lnTo>
                  <a:lnTo>
                    <a:pt x="7811" y="9336"/>
                  </a:lnTo>
                  <a:lnTo>
                    <a:pt x="7811" y="7978"/>
                  </a:lnTo>
                  <a:cubicBezTo>
                    <a:pt x="7811" y="7216"/>
                    <a:pt x="7192" y="6597"/>
                    <a:pt x="6430" y="6597"/>
                  </a:cubicBezTo>
                  <a:lnTo>
                    <a:pt x="5049" y="6597"/>
                  </a:lnTo>
                  <a:lnTo>
                    <a:pt x="5049" y="6073"/>
                  </a:lnTo>
                  <a:cubicBezTo>
                    <a:pt x="5192" y="6002"/>
                    <a:pt x="5311" y="5906"/>
                    <a:pt x="5430" y="5787"/>
                  </a:cubicBezTo>
                  <a:cubicBezTo>
                    <a:pt x="5859" y="5359"/>
                    <a:pt x="6097" y="4811"/>
                    <a:pt x="6097" y="4216"/>
                  </a:cubicBezTo>
                  <a:lnTo>
                    <a:pt x="6097" y="3311"/>
                  </a:lnTo>
                  <a:cubicBezTo>
                    <a:pt x="6097" y="2501"/>
                    <a:pt x="5644" y="1786"/>
                    <a:pt x="5001" y="1405"/>
                  </a:cubicBezTo>
                  <a:lnTo>
                    <a:pt x="5001" y="1096"/>
                  </a:lnTo>
                  <a:cubicBezTo>
                    <a:pt x="5001" y="810"/>
                    <a:pt x="4882" y="524"/>
                    <a:pt x="4668" y="334"/>
                  </a:cubicBezTo>
                  <a:cubicBezTo>
                    <a:pt x="4477" y="119"/>
                    <a:pt x="4191" y="0"/>
                    <a:pt x="3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11"/>
            <p:cNvSpPr/>
            <p:nvPr/>
          </p:nvSpPr>
          <p:spPr>
            <a:xfrm>
              <a:off x="3513883" y="3504309"/>
              <a:ext cx="37136" cy="18551"/>
            </a:xfrm>
            <a:custGeom>
              <a:avLst/>
              <a:gdLst/>
              <a:ahLst/>
              <a:cxnLst/>
              <a:rect l="l" t="t" r="r" b="b"/>
              <a:pathLst>
                <a:path w="1097" h="548" extrusionOk="0">
                  <a:moveTo>
                    <a:pt x="1" y="0"/>
                  </a:moveTo>
                  <a:lnTo>
                    <a:pt x="1" y="548"/>
                  </a:lnTo>
                  <a:lnTo>
                    <a:pt x="1096" y="548"/>
                  </a:lnTo>
                  <a:lnTo>
                    <a:pt x="1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6" name="Google Shape;2036;p111"/>
          <p:cNvSpPr/>
          <p:nvPr/>
        </p:nvSpPr>
        <p:spPr>
          <a:xfrm>
            <a:off x="904538" y="1123565"/>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7" name="Google Shape;2037;p111"/>
          <p:cNvGrpSpPr/>
          <p:nvPr/>
        </p:nvGrpSpPr>
        <p:grpSpPr>
          <a:xfrm>
            <a:off x="1135700" y="1341447"/>
            <a:ext cx="452075" cy="548626"/>
            <a:chOff x="4114494" y="3346286"/>
            <a:chExt cx="261240" cy="316047"/>
          </a:xfrm>
        </p:grpSpPr>
        <p:sp>
          <p:nvSpPr>
            <p:cNvPr id="2038" name="Google Shape;2038;p111"/>
            <p:cNvSpPr/>
            <p:nvPr/>
          </p:nvSpPr>
          <p:spPr>
            <a:xfrm>
              <a:off x="4114494" y="3346286"/>
              <a:ext cx="261240" cy="316047"/>
            </a:xfrm>
            <a:custGeom>
              <a:avLst/>
              <a:gdLst/>
              <a:ahLst/>
              <a:cxnLst/>
              <a:rect l="l" t="t" r="r" b="b"/>
              <a:pathLst>
                <a:path w="7717" h="9336" extrusionOk="0">
                  <a:moveTo>
                    <a:pt x="5502" y="548"/>
                  </a:moveTo>
                  <a:lnTo>
                    <a:pt x="5502" y="1096"/>
                  </a:lnTo>
                  <a:lnTo>
                    <a:pt x="2216" y="1096"/>
                  </a:lnTo>
                  <a:lnTo>
                    <a:pt x="2216" y="548"/>
                  </a:lnTo>
                  <a:close/>
                  <a:moveTo>
                    <a:pt x="5502" y="1644"/>
                  </a:moveTo>
                  <a:lnTo>
                    <a:pt x="5502" y="1929"/>
                  </a:lnTo>
                  <a:cubicBezTo>
                    <a:pt x="5502" y="2382"/>
                    <a:pt x="5145" y="2763"/>
                    <a:pt x="4692" y="2763"/>
                  </a:cubicBezTo>
                  <a:lnTo>
                    <a:pt x="3049" y="2763"/>
                  </a:lnTo>
                  <a:cubicBezTo>
                    <a:pt x="2597" y="2763"/>
                    <a:pt x="2216" y="2382"/>
                    <a:pt x="2216" y="1929"/>
                  </a:cubicBezTo>
                  <a:lnTo>
                    <a:pt x="2216" y="1644"/>
                  </a:lnTo>
                  <a:close/>
                  <a:moveTo>
                    <a:pt x="5502" y="3025"/>
                  </a:moveTo>
                  <a:lnTo>
                    <a:pt x="5502" y="3692"/>
                  </a:lnTo>
                  <a:cubicBezTo>
                    <a:pt x="5502" y="4597"/>
                    <a:pt x="4764" y="5335"/>
                    <a:pt x="3859" y="5335"/>
                  </a:cubicBezTo>
                  <a:cubicBezTo>
                    <a:pt x="3430" y="5335"/>
                    <a:pt x="3001" y="5168"/>
                    <a:pt x="2692" y="4859"/>
                  </a:cubicBezTo>
                  <a:cubicBezTo>
                    <a:pt x="2382" y="4549"/>
                    <a:pt x="2216" y="4144"/>
                    <a:pt x="2216" y="3692"/>
                  </a:cubicBezTo>
                  <a:lnTo>
                    <a:pt x="2216" y="3025"/>
                  </a:lnTo>
                  <a:cubicBezTo>
                    <a:pt x="2454" y="3192"/>
                    <a:pt x="2739" y="3311"/>
                    <a:pt x="3049" y="3311"/>
                  </a:cubicBezTo>
                  <a:lnTo>
                    <a:pt x="4692" y="3311"/>
                  </a:lnTo>
                  <a:cubicBezTo>
                    <a:pt x="4978" y="3311"/>
                    <a:pt x="5264" y="3192"/>
                    <a:pt x="5502" y="3025"/>
                  </a:cubicBezTo>
                  <a:close/>
                  <a:moveTo>
                    <a:pt x="4478" y="5811"/>
                  </a:moveTo>
                  <a:lnTo>
                    <a:pt x="4478" y="6430"/>
                  </a:lnTo>
                  <a:lnTo>
                    <a:pt x="3240" y="6430"/>
                  </a:lnTo>
                  <a:lnTo>
                    <a:pt x="3240" y="5811"/>
                  </a:lnTo>
                  <a:cubicBezTo>
                    <a:pt x="3454" y="5859"/>
                    <a:pt x="3644" y="5883"/>
                    <a:pt x="3859" y="5883"/>
                  </a:cubicBezTo>
                  <a:cubicBezTo>
                    <a:pt x="4073" y="5883"/>
                    <a:pt x="4287" y="5859"/>
                    <a:pt x="4478" y="5811"/>
                  </a:cubicBezTo>
                  <a:close/>
                  <a:moveTo>
                    <a:pt x="3597" y="6978"/>
                  </a:moveTo>
                  <a:lnTo>
                    <a:pt x="3597" y="8788"/>
                  </a:lnTo>
                  <a:lnTo>
                    <a:pt x="549" y="8788"/>
                  </a:lnTo>
                  <a:lnTo>
                    <a:pt x="549" y="8359"/>
                  </a:lnTo>
                  <a:cubicBezTo>
                    <a:pt x="549" y="7597"/>
                    <a:pt x="1168" y="6978"/>
                    <a:pt x="1930" y="6978"/>
                  </a:cubicBezTo>
                  <a:close/>
                  <a:moveTo>
                    <a:pt x="5788" y="6978"/>
                  </a:moveTo>
                  <a:cubicBezTo>
                    <a:pt x="6550" y="6978"/>
                    <a:pt x="7169" y="7597"/>
                    <a:pt x="7169" y="8359"/>
                  </a:cubicBezTo>
                  <a:lnTo>
                    <a:pt x="7169" y="8812"/>
                  </a:lnTo>
                  <a:lnTo>
                    <a:pt x="4145" y="8812"/>
                  </a:lnTo>
                  <a:lnTo>
                    <a:pt x="4145" y="6978"/>
                  </a:lnTo>
                  <a:close/>
                  <a:moveTo>
                    <a:pt x="1668" y="0"/>
                  </a:moveTo>
                  <a:lnTo>
                    <a:pt x="1668" y="3692"/>
                  </a:lnTo>
                  <a:cubicBezTo>
                    <a:pt x="1668" y="4287"/>
                    <a:pt x="1906" y="4835"/>
                    <a:pt x="2311" y="5240"/>
                  </a:cubicBezTo>
                  <a:cubicBezTo>
                    <a:pt x="2430" y="5359"/>
                    <a:pt x="2573" y="5478"/>
                    <a:pt x="2692" y="5549"/>
                  </a:cubicBezTo>
                  <a:lnTo>
                    <a:pt x="2692" y="6430"/>
                  </a:lnTo>
                  <a:lnTo>
                    <a:pt x="1930" y="6430"/>
                  </a:lnTo>
                  <a:cubicBezTo>
                    <a:pt x="882" y="6430"/>
                    <a:pt x="1" y="7288"/>
                    <a:pt x="1" y="8359"/>
                  </a:cubicBezTo>
                  <a:lnTo>
                    <a:pt x="1" y="9336"/>
                  </a:lnTo>
                  <a:lnTo>
                    <a:pt x="7717" y="9336"/>
                  </a:lnTo>
                  <a:lnTo>
                    <a:pt x="7717" y="8359"/>
                  </a:lnTo>
                  <a:cubicBezTo>
                    <a:pt x="7717" y="7288"/>
                    <a:pt x="6859" y="6430"/>
                    <a:pt x="5788" y="6430"/>
                  </a:cubicBezTo>
                  <a:lnTo>
                    <a:pt x="5026" y="6430"/>
                  </a:lnTo>
                  <a:lnTo>
                    <a:pt x="5026" y="5549"/>
                  </a:lnTo>
                  <a:cubicBezTo>
                    <a:pt x="5645" y="5168"/>
                    <a:pt x="6050" y="4478"/>
                    <a:pt x="6050" y="3692"/>
                  </a:cubicBezTo>
                  <a:lnTo>
                    <a:pt x="6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11"/>
            <p:cNvSpPr/>
            <p:nvPr/>
          </p:nvSpPr>
          <p:spPr>
            <a:xfrm>
              <a:off x="4226546" y="3486571"/>
              <a:ext cx="37136" cy="18551"/>
            </a:xfrm>
            <a:custGeom>
              <a:avLst/>
              <a:gdLst/>
              <a:ahLst/>
              <a:cxnLst/>
              <a:rect l="l" t="t" r="r" b="b"/>
              <a:pathLst>
                <a:path w="1097" h="548" extrusionOk="0">
                  <a:moveTo>
                    <a:pt x="1" y="0"/>
                  </a:moveTo>
                  <a:lnTo>
                    <a:pt x="1" y="548"/>
                  </a:lnTo>
                  <a:lnTo>
                    <a:pt x="1096" y="548"/>
                  </a:lnTo>
                  <a:lnTo>
                    <a:pt x="1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11"/>
            <p:cNvSpPr/>
            <p:nvPr/>
          </p:nvSpPr>
          <p:spPr>
            <a:xfrm>
              <a:off x="4198347" y="3604276"/>
              <a:ext cx="18585" cy="18551"/>
            </a:xfrm>
            <a:custGeom>
              <a:avLst/>
              <a:gdLst/>
              <a:ahLst/>
              <a:cxnLst/>
              <a:rect l="l" t="t" r="r" b="b"/>
              <a:pathLst>
                <a:path w="549" h="548" extrusionOk="0">
                  <a:moveTo>
                    <a:pt x="0" y="0"/>
                  </a:moveTo>
                  <a:lnTo>
                    <a:pt x="0" y="548"/>
                  </a:lnTo>
                  <a:lnTo>
                    <a:pt x="548" y="548"/>
                  </a:lnTo>
                  <a:lnTo>
                    <a:pt x="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11"/>
            <p:cNvSpPr/>
            <p:nvPr/>
          </p:nvSpPr>
          <p:spPr>
            <a:xfrm>
              <a:off x="4272518" y="3604276"/>
              <a:ext cx="18585" cy="18551"/>
            </a:xfrm>
            <a:custGeom>
              <a:avLst/>
              <a:gdLst/>
              <a:ahLst/>
              <a:cxnLst/>
              <a:rect l="l" t="t" r="r" b="b"/>
              <a:pathLst>
                <a:path w="549" h="548" extrusionOk="0">
                  <a:moveTo>
                    <a:pt x="0" y="0"/>
                  </a:moveTo>
                  <a:lnTo>
                    <a:pt x="0" y="548"/>
                  </a:lnTo>
                  <a:lnTo>
                    <a:pt x="548" y="548"/>
                  </a:lnTo>
                  <a:lnTo>
                    <a:pt x="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42" name="Google Shape;2042;p111"/>
          <p:cNvCxnSpPr/>
          <p:nvPr/>
        </p:nvCxnSpPr>
        <p:spPr>
          <a:xfrm flipH="1">
            <a:off x="4567350" y="1357200"/>
            <a:ext cx="9300" cy="2743200"/>
          </a:xfrm>
          <a:prstGeom prst="straightConnector1">
            <a:avLst/>
          </a:prstGeom>
          <a:noFill/>
          <a:ln w="9525" cap="flat" cmpd="sng">
            <a:solidFill>
              <a:schemeClr val="dk1"/>
            </a:solidFill>
            <a:prstDash val="solid"/>
            <a:round/>
            <a:headEnd type="none" w="med" len="med"/>
            <a:tailEnd type="none" w="med" len="med"/>
          </a:ln>
        </p:spPr>
      </p:cxnSp>
      <p:sp>
        <p:nvSpPr>
          <p:cNvPr id="2043" name="Google Shape;2043;p111">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11">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11">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11">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6;p111">
            <a:extLst>
              <a:ext uri="{FF2B5EF4-FFF2-40B4-BE49-F238E27FC236}">
                <a16:creationId xmlns:a16="http://schemas.microsoft.com/office/drawing/2014/main" id="{D58AFC03-1DD9-44CC-944C-C5D90C035101}"/>
              </a:ext>
            </a:extLst>
          </p:cNvPr>
          <p:cNvSpPr/>
          <p:nvPr/>
        </p:nvSpPr>
        <p:spPr>
          <a:xfrm>
            <a:off x="963510" y="2919353"/>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037;p111">
            <a:extLst>
              <a:ext uri="{FF2B5EF4-FFF2-40B4-BE49-F238E27FC236}">
                <a16:creationId xmlns:a16="http://schemas.microsoft.com/office/drawing/2014/main" id="{832BDBD4-ACB9-4538-8253-FBD16188C781}"/>
              </a:ext>
            </a:extLst>
          </p:cNvPr>
          <p:cNvGrpSpPr/>
          <p:nvPr/>
        </p:nvGrpSpPr>
        <p:grpSpPr>
          <a:xfrm>
            <a:off x="1194672" y="3137235"/>
            <a:ext cx="452075" cy="548626"/>
            <a:chOff x="4114494" y="3346286"/>
            <a:chExt cx="261240" cy="316047"/>
          </a:xfrm>
        </p:grpSpPr>
        <p:sp>
          <p:nvSpPr>
            <p:cNvPr id="28" name="Google Shape;2038;p111">
              <a:extLst>
                <a:ext uri="{FF2B5EF4-FFF2-40B4-BE49-F238E27FC236}">
                  <a16:creationId xmlns:a16="http://schemas.microsoft.com/office/drawing/2014/main" id="{DE73DDDB-3F62-4721-925C-8E52F5C0D684}"/>
                </a:ext>
              </a:extLst>
            </p:cNvPr>
            <p:cNvSpPr/>
            <p:nvPr/>
          </p:nvSpPr>
          <p:spPr>
            <a:xfrm>
              <a:off x="4114494" y="3346286"/>
              <a:ext cx="261240" cy="316047"/>
            </a:xfrm>
            <a:custGeom>
              <a:avLst/>
              <a:gdLst/>
              <a:ahLst/>
              <a:cxnLst/>
              <a:rect l="l" t="t" r="r" b="b"/>
              <a:pathLst>
                <a:path w="7717" h="9336" extrusionOk="0">
                  <a:moveTo>
                    <a:pt x="5502" y="548"/>
                  </a:moveTo>
                  <a:lnTo>
                    <a:pt x="5502" y="1096"/>
                  </a:lnTo>
                  <a:lnTo>
                    <a:pt x="2216" y="1096"/>
                  </a:lnTo>
                  <a:lnTo>
                    <a:pt x="2216" y="548"/>
                  </a:lnTo>
                  <a:close/>
                  <a:moveTo>
                    <a:pt x="5502" y="1644"/>
                  </a:moveTo>
                  <a:lnTo>
                    <a:pt x="5502" y="1929"/>
                  </a:lnTo>
                  <a:cubicBezTo>
                    <a:pt x="5502" y="2382"/>
                    <a:pt x="5145" y="2763"/>
                    <a:pt x="4692" y="2763"/>
                  </a:cubicBezTo>
                  <a:lnTo>
                    <a:pt x="3049" y="2763"/>
                  </a:lnTo>
                  <a:cubicBezTo>
                    <a:pt x="2597" y="2763"/>
                    <a:pt x="2216" y="2382"/>
                    <a:pt x="2216" y="1929"/>
                  </a:cubicBezTo>
                  <a:lnTo>
                    <a:pt x="2216" y="1644"/>
                  </a:lnTo>
                  <a:close/>
                  <a:moveTo>
                    <a:pt x="5502" y="3025"/>
                  </a:moveTo>
                  <a:lnTo>
                    <a:pt x="5502" y="3692"/>
                  </a:lnTo>
                  <a:cubicBezTo>
                    <a:pt x="5502" y="4597"/>
                    <a:pt x="4764" y="5335"/>
                    <a:pt x="3859" y="5335"/>
                  </a:cubicBezTo>
                  <a:cubicBezTo>
                    <a:pt x="3430" y="5335"/>
                    <a:pt x="3001" y="5168"/>
                    <a:pt x="2692" y="4859"/>
                  </a:cubicBezTo>
                  <a:cubicBezTo>
                    <a:pt x="2382" y="4549"/>
                    <a:pt x="2216" y="4144"/>
                    <a:pt x="2216" y="3692"/>
                  </a:cubicBezTo>
                  <a:lnTo>
                    <a:pt x="2216" y="3025"/>
                  </a:lnTo>
                  <a:cubicBezTo>
                    <a:pt x="2454" y="3192"/>
                    <a:pt x="2739" y="3311"/>
                    <a:pt x="3049" y="3311"/>
                  </a:cubicBezTo>
                  <a:lnTo>
                    <a:pt x="4692" y="3311"/>
                  </a:lnTo>
                  <a:cubicBezTo>
                    <a:pt x="4978" y="3311"/>
                    <a:pt x="5264" y="3192"/>
                    <a:pt x="5502" y="3025"/>
                  </a:cubicBezTo>
                  <a:close/>
                  <a:moveTo>
                    <a:pt x="4478" y="5811"/>
                  </a:moveTo>
                  <a:lnTo>
                    <a:pt x="4478" y="6430"/>
                  </a:lnTo>
                  <a:lnTo>
                    <a:pt x="3240" y="6430"/>
                  </a:lnTo>
                  <a:lnTo>
                    <a:pt x="3240" y="5811"/>
                  </a:lnTo>
                  <a:cubicBezTo>
                    <a:pt x="3454" y="5859"/>
                    <a:pt x="3644" y="5883"/>
                    <a:pt x="3859" y="5883"/>
                  </a:cubicBezTo>
                  <a:cubicBezTo>
                    <a:pt x="4073" y="5883"/>
                    <a:pt x="4287" y="5859"/>
                    <a:pt x="4478" y="5811"/>
                  </a:cubicBezTo>
                  <a:close/>
                  <a:moveTo>
                    <a:pt x="3597" y="6978"/>
                  </a:moveTo>
                  <a:lnTo>
                    <a:pt x="3597" y="8788"/>
                  </a:lnTo>
                  <a:lnTo>
                    <a:pt x="549" y="8788"/>
                  </a:lnTo>
                  <a:lnTo>
                    <a:pt x="549" y="8359"/>
                  </a:lnTo>
                  <a:cubicBezTo>
                    <a:pt x="549" y="7597"/>
                    <a:pt x="1168" y="6978"/>
                    <a:pt x="1930" y="6978"/>
                  </a:cubicBezTo>
                  <a:close/>
                  <a:moveTo>
                    <a:pt x="5788" y="6978"/>
                  </a:moveTo>
                  <a:cubicBezTo>
                    <a:pt x="6550" y="6978"/>
                    <a:pt x="7169" y="7597"/>
                    <a:pt x="7169" y="8359"/>
                  </a:cubicBezTo>
                  <a:lnTo>
                    <a:pt x="7169" y="8812"/>
                  </a:lnTo>
                  <a:lnTo>
                    <a:pt x="4145" y="8812"/>
                  </a:lnTo>
                  <a:lnTo>
                    <a:pt x="4145" y="6978"/>
                  </a:lnTo>
                  <a:close/>
                  <a:moveTo>
                    <a:pt x="1668" y="0"/>
                  </a:moveTo>
                  <a:lnTo>
                    <a:pt x="1668" y="3692"/>
                  </a:lnTo>
                  <a:cubicBezTo>
                    <a:pt x="1668" y="4287"/>
                    <a:pt x="1906" y="4835"/>
                    <a:pt x="2311" y="5240"/>
                  </a:cubicBezTo>
                  <a:cubicBezTo>
                    <a:pt x="2430" y="5359"/>
                    <a:pt x="2573" y="5478"/>
                    <a:pt x="2692" y="5549"/>
                  </a:cubicBezTo>
                  <a:lnTo>
                    <a:pt x="2692" y="6430"/>
                  </a:lnTo>
                  <a:lnTo>
                    <a:pt x="1930" y="6430"/>
                  </a:lnTo>
                  <a:cubicBezTo>
                    <a:pt x="882" y="6430"/>
                    <a:pt x="1" y="7288"/>
                    <a:pt x="1" y="8359"/>
                  </a:cubicBezTo>
                  <a:lnTo>
                    <a:pt x="1" y="9336"/>
                  </a:lnTo>
                  <a:lnTo>
                    <a:pt x="7717" y="9336"/>
                  </a:lnTo>
                  <a:lnTo>
                    <a:pt x="7717" y="8359"/>
                  </a:lnTo>
                  <a:cubicBezTo>
                    <a:pt x="7717" y="7288"/>
                    <a:pt x="6859" y="6430"/>
                    <a:pt x="5788" y="6430"/>
                  </a:cubicBezTo>
                  <a:lnTo>
                    <a:pt x="5026" y="6430"/>
                  </a:lnTo>
                  <a:lnTo>
                    <a:pt x="5026" y="5549"/>
                  </a:lnTo>
                  <a:cubicBezTo>
                    <a:pt x="5645" y="5168"/>
                    <a:pt x="6050" y="4478"/>
                    <a:pt x="6050" y="3692"/>
                  </a:cubicBezTo>
                  <a:lnTo>
                    <a:pt x="60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9;p111">
              <a:extLst>
                <a:ext uri="{FF2B5EF4-FFF2-40B4-BE49-F238E27FC236}">
                  <a16:creationId xmlns:a16="http://schemas.microsoft.com/office/drawing/2014/main" id="{75977161-8D11-4D32-93CB-9D119806A91E}"/>
                </a:ext>
              </a:extLst>
            </p:cNvPr>
            <p:cNvSpPr/>
            <p:nvPr/>
          </p:nvSpPr>
          <p:spPr>
            <a:xfrm>
              <a:off x="4226546" y="3486571"/>
              <a:ext cx="37136" cy="18551"/>
            </a:xfrm>
            <a:custGeom>
              <a:avLst/>
              <a:gdLst/>
              <a:ahLst/>
              <a:cxnLst/>
              <a:rect l="l" t="t" r="r" b="b"/>
              <a:pathLst>
                <a:path w="1097" h="548" extrusionOk="0">
                  <a:moveTo>
                    <a:pt x="1" y="0"/>
                  </a:moveTo>
                  <a:lnTo>
                    <a:pt x="1" y="548"/>
                  </a:lnTo>
                  <a:lnTo>
                    <a:pt x="1096" y="548"/>
                  </a:lnTo>
                  <a:lnTo>
                    <a:pt x="1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40;p111">
              <a:extLst>
                <a:ext uri="{FF2B5EF4-FFF2-40B4-BE49-F238E27FC236}">
                  <a16:creationId xmlns:a16="http://schemas.microsoft.com/office/drawing/2014/main" id="{108E5547-30EB-4FCB-AE9A-F8D5EC51CACD}"/>
                </a:ext>
              </a:extLst>
            </p:cNvPr>
            <p:cNvSpPr/>
            <p:nvPr/>
          </p:nvSpPr>
          <p:spPr>
            <a:xfrm>
              <a:off x="4198347" y="3604276"/>
              <a:ext cx="18585" cy="18551"/>
            </a:xfrm>
            <a:custGeom>
              <a:avLst/>
              <a:gdLst/>
              <a:ahLst/>
              <a:cxnLst/>
              <a:rect l="l" t="t" r="r" b="b"/>
              <a:pathLst>
                <a:path w="549" h="548" extrusionOk="0">
                  <a:moveTo>
                    <a:pt x="0" y="0"/>
                  </a:moveTo>
                  <a:lnTo>
                    <a:pt x="0" y="548"/>
                  </a:lnTo>
                  <a:lnTo>
                    <a:pt x="548" y="548"/>
                  </a:lnTo>
                  <a:lnTo>
                    <a:pt x="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41;p111">
              <a:extLst>
                <a:ext uri="{FF2B5EF4-FFF2-40B4-BE49-F238E27FC236}">
                  <a16:creationId xmlns:a16="http://schemas.microsoft.com/office/drawing/2014/main" id="{36F2ED66-53A2-4B98-A877-673D90744575}"/>
                </a:ext>
              </a:extLst>
            </p:cNvPr>
            <p:cNvSpPr/>
            <p:nvPr/>
          </p:nvSpPr>
          <p:spPr>
            <a:xfrm>
              <a:off x="4272518" y="3604276"/>
              <a:ext cx="18585" cy="18551"/>
            </a:xfrm>
            <a:custGeom>
              <a:avLst/>
              <a:gdLst/>
              <a:ahLst/>
              <a:cxnLst/>
              <a:rect l="l" t="t" r="r" b="b"/>
              <a:pathLst>
                <a:path w="549" h="548" extrusionOk="0">
                  <a:moveTo>
                    <a:pt x="0" y="0"/>
                  </a:moveTo>
                  <a:lnTo>
                    <a:pt x="0" y="548"/>
                  </a:lnTo>
                  <a:lnTo>
                    <a:pt x="548" y="548"/>
                  </a:lnTo>
                  <a:lnTo>
                    <a:pt x="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2032;p111">
            <a:extLst>
              <a:ext uri="{FF2B5EF4-FFF2-40B4-BE49-F238E27FC236}">
                <a16:creationId xmlns:a16="http://schemas.microsoft.com/office/drawing/2014/main" id="{B735077E-B6D5-43AD-B1E5-B5B04EA96413}"/>
              </a:ext>
            </a:extLst>
          </p:cNvPr>
          <p:cNvSpPr/>
          <p:nvPr/>
        </p:nvSpPr>
        <p:spPr>
          <a:xfrm>
            <a:off x="7111531" y="2874571"/>
            <a:ext cx="914400" cy="91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2033;p111">
            <a:extLst>
              <a:ext uri="{FF2B5EF4-FFF2-40B4-BE49-F238E27FC236}">
                <a16:creationId xmlns:a16="http://schemas.microsoft.com/office/drawing/2014/main" id="{6E203F58-29EB-4143-A293-ED2A536D6B1A}"/>
              </a:ext>
            </a:extLst>
          </p:cNvPr>
          <p:cNvGrpSpPr/>
          <p:nvPr/>
        </p:nvGrpSpPr>
        <p:grpSpPr>
          <a:xfrm>
            <a:off x="7339908" y="3057458"/>
            <a:ext cx="457641" cy="548626"/>
            <a:chOff x="3400240" y="3346286"/>
            <a:chExt cx="264456" cy="316047"/>
          </a:xfrm>
        </p:grpSpPr>
        <p:sp>
          <p:nvSpPr>
            <p:cNvPr id="36" name="Google Shape;2034;p111">
              <a:extLst>
                <a:ext uri="{FF2B5EF4-FFF2-40B4-BE49-F238E27FC236}">
                  <a16:creationId xmlns:a16="http://schemas.microsoft.com/office/drawing/2014/main" id="{943A18AC-A876-42B5-97FD-2A73F16DF784}"/>
                </a:ext>
              </a:extLst>
            </p:cNvPr>
            <p:cNvSpPr/>
            <p:nvPr/>
          </p:nvSpPr>
          <p:spPr>
            <a:xfrm>
              <a:off x="3400240" y="3346286"/>
              <a:ext cx="264456" cy="316047"/>
            </a:xfrm>
            <a:custGeom>
              <a:avLst/>
              <a:gdLst/>
              <a:ahLst/>
              <a:cxnLst/>
              <a:rect l="l" t="t" r="r" b="b"/>
              <a:pathLst>
                <a:path w="7812" h="9336" extrusionOk="0">
                  <a:moveTo>
                    <a:pt x="3906" y="548"/>
                  </a:moveTo>
                  <a:cubicBezTo>
                    <a:pt x="4049" y="548"/>
                    <a:pt x="4168" y="596"/>
                    <a:pt x="4287" y="715"/>
                  </a:cubicBezTo>
                  <a:cubicBezTo>
                    <a:pt x="4382" y="810"/>
                    <a:pt x="4453" y="953"/>
                    <a:pt x="4453" y="1096"/>
                  </a:cubicBezTo>
                  <a:lnTo>
                    <a:pt x="4453" y="1191"/>
                  </a:lnTo>
                  <a:cubicBezTo>
                    <a:pt x="4263" y="1144"/>
                    <a:pt x="4096" y="1120"/>
                    <a:pt x="3906" y="1120"/>
                  </a:cubicBezTo>
                  <a:cubicBezTo>
                    <a:pt x="3715" y="1120"/>
                    <a:pt x="3525" y="1144"/>
                    <a:pt x="3358" y="1191"/>
                  </a:cubicBezTo>
                  <a:lnTo>
                    <a:pt x="3358" y="1096"/>
                  </a:lnTo>
                  <a:cubicBezTo>
                    <a:pt x="3358" y="786"/>
                    <a:pt x="3596" y="548"/>
                    <a:pt x="3906" y="548"/>
                  </a:cubicBezTo>
                  <a:close/>
                  <a:moveTo>
                    <a:pt x="3906" y="1667"/>
                  </a:moveTo>
                  <a:cubicBezTo>
                    <a:pt x="4715" y="1667"/>
                    <a:pt x="5382" y="2239"/>
                    <a:pt x="5525" y="3025"/>
                  </a:cubicBezTo>
                  <a:cubicBezTo>
                    <a:pt x="4596" y="2930"/>
                    <a:pt x="4072" y="2501"/>
                    <a:pt x="4072" y="2501"/>
                  </a:cubicBezTo>
                  <a:lnTo>
                    <a:pt x="3906" y="2334"/>
                  </a:lnTo>
                  <a:lnTo>
                    <a:pt x="3715" y="2501"/>
                  </a:lnTo>
                  <a:cubicBezTo>
                    <a:pt x="3715" y="2501"/>
                    <a:pt x="3191" y="2930"/>
                    <a:pt x="2286" y="3025"/>
                  </a:cubicBezTo>
                  <a:cubicBezTo>
                    <a:pt x="2405" y="2239"/>
                    <a:pt x="3096" y="1667"/>
                    <a:pt x="3906" y="1667"/>
                  </a:cubicBezTo>
                  <a:close/>
                  <a:moveTo>
                    <a:pt x="3906" y="3049"/>
                  </a:moveTo>
                  <a:cubicBezTo>
                    <a:pt x="4168" y="3215"/>
                    <a:pt x="4715" y="3525"/>
                    <a:pt x="5549" y="3573"/>
                  </a:cubicBezTo>
                  <a:lnTo>
                    <a:pt x="5549" y="4216"/>
                  </a:lnTo>
                  <a:cubicBezTo>
                    <a:pt x="5549" y="4644"/>
                    <a:pt x="5358" y="5073"/>
                    <a:pt x="5049" y="5406"/>
                  </a:cubicBezTo>
                  <a:cubicBezTo>
                    <a:pt x="4739" y="5716"/>
                    <a:pt x="4334" y="5883"/>
                    <a:pt x="3906" y="5883"/>
                  </a:cubicBezTo>
                  <a:lnTo>
                    <a:pt x="3882" y="5883"/>
                  </a:lnTo>
                  <a:cubicBezTo>
                    <a:pt x="3453" y="5859"/>
                    <a:pt x="3048" y="5692"/>
                    <a:pt x="2739" y="5382"/>
                  </a:cubicBezTo>
                  <a:cubicBezTo>
                    <a:pt x="2429" y="5073"/>
                    <a:pt x="2263" y="4668"/>
                    <a:pt x="2263" y="4239"/>
                  </a:cubicBezTo>
                  <a:lnTo>
                    <a:pt x="2263" y="3573"/>
                  </a:lnTo>
                  <a:cubicBezTo>
                    <a:pt x="3072" y="3525"/>
                    <a:pt x="3620" y="3215"/>
                    <a:pt x="3906" y="3049"/>
                  </a:cubicBezTo>
                  <a:close/>
                  <a:moveTo>
                    <a:pt x="4501" y="6335"/>
                  </a:moveTo>
                  <a:lnTo>
                    <a:pt x="4501" y="7145"/>
                  </a:lnTo>
                  <a:lnTo>
                    <a:pt x="5049" y="7145"/>
                  </a:lnTo>
                  <a:lnTo>
                    <a:pt x="5049" y="7692"/>
                  </a:lnTo>
                  <a:lnTo>
                    <a:pt x="2739" y="7692"/>
                  </a:lnTo>
                  <a:lnTo>
                    <a:pt x="2739" y="7145"/>
                  </a:lnTo>
                  <a:lnTo>
                    <a:pt x="3287" y="7145"/>
                  </a:lnTo>
                  <a:lnTo>
                    <a:pt x="3287" y="6335"/>
                  </a:lnTo>
                  <a:cubicBezTo>
                    <a:pt x="3477" y="6383"/>
                    <a:pt x="3668" y="6430"/>
                    <a:pt x="3882" y="6430"/>
                  </a:cubicBezTo>
                  <a:lnTo>
                    <a:pt x="3906" y="6430"/>
                  </a:lnTo>
                  <a:cubicBezTo>
                    <a:pt x="4096" y="6430"/>
                    <a:pt x="4311" y="6383"/>
                    <a:pt x="4501" y="6335"/>
                  </a:cubicBezTo>
                  <a:close/>
                  <a:moveTo>
                    <a:pt x="1096" y="7192"/>
                  </a:moveTo>
                  <a:lnTo>
                    <a:pt x="1096" y="8788"/>
                  </a:lnTo>
                  <a:lnTo>
                    <a:pt x="548" y="8788"/>
                  </a:lnTo>
                  <a:lnTo>
                    <a:pt x="548" y="7978"/>
                  </a:lnTo>
                  <a:cubicBezTo>
                    <a:pt x="548" y="7621"/>
                    <a:pt x="762" y="7311"/>
                    <a:pt x="1096" y="7192"/>
                  </a:cubicBezTo>
                  <a:close/>
                  <a:moveTo>
                    <a:pt x="6144" y="7145"/>
                  </a:moveTo>
                  <a:lnTo>
                    <a:pt x="6144" y="8812"/>
                  </a:lnTo>
                  <a:lnTo>
                    <a:pt x="1643" y="8812"/>
                  </a:lnTo>
                  <a:lnTo>
                    <a:pt x="1643" y="7145"/>
                  </a:lnTo>
                  <a:lnTo>
                    <a:pt x="2191" y="7145"/>
                  </a:lnTo>
                  <a:lnTo>
                    <a:pt x="2191" y="8240"/>
                  </a:lnTo>
                  <a:lnTo>
                    <a:pt x="5597" y="8240"/>
                  </a:lnTo>
                  <a:lnTo>
                    <a:pt x="5597" y="7145"/>
                  </a:lnTo>
                  <a:close/>
                  <a:moveTo>
                    <a:pt x="6692" y="7192"/>
                  </a:moveTo>
                  <a:cubicBezTo>
                    <a:pt x="7025" y="7311"/>
                    <a:pt x="7264" y="7621"/>
                    <a:pt x="7264" y="7978"/>
                  </a:cubicBezTo>
                  <a:lnTo>
                    <a:pt x="7264" y="8812"/>
                  </a:lnTo>
                  <a:lnTo>
                    <a:pt x="6692" y="8812"/>
                  </a:lnTo>
                  <a:lnTo>
                    <a:pt x="6692" y="7192"/>
                  </a:lnTo>
                  <a:close/>
                  <a:moveTo>
                    <a:pt x="3906" y="0"/>
                  </a:moveTo>
                  <a:cubicBezTo>
                    <a:pt x="3287" y="0"/>
                    <a:pt x="2810" y="501"/>
                    <a:pt x="2810" y="1096"/>
                  </a:cubicBezTo>
                  <a:lnTo>
                    <a:pt x="2810" y="1405"/>
                  </a:lnTo>
                  <a:cubicBezTo>
                    <a:pt x="2143" y="1786"/>
                    <a:pt x="1715" y="2501"/>
                    <a:pt x="1715" y="3311"/>
                  </a:cubicBezTo>
                  <a:lnTo>
                    <a:pt x="1715" y="4239"/>
                  </a:lnTo>
                  <a:cubicBezTo>
                    <a:pt x="1715" y="4811"/>
                    <a:pt x="1929" y="5359"/>
                    <a:pt x="2358" y="5787"/>
                  </a:cubicBezTo>
                  <a:cubicBezTo>
                    <a:pt x="2477" y="5883"/>
                    <a:pt x="2596" y="6002"/>
                    <a:pt x="2739" y="6073"/>
                  </a:cubicBezTo>
                  <a:lnTo>
                    <a:pt x="2739" y="6597"/>
                  </a:lnTo>
                  <a:lnTo>
                    <a:pt x="1358" y="6597"/>
                  </a:lnTo>
                  <a:cubicBezTo>
                    <a:pt x="596" y="6597"/>
                    <a:pt x="0" y="7216"/>
                    <a:pt x="0" y="7978"/>
                  </a:cubicBezTo>
                  <a:lnTo>
                    <a:pt x="0" y="9336"/>
                  </a:lnTo>
                  <a:lnTo>
                    <a:pt x="7811" y="9336"/>
                  </a:lnTo>
                  <a:lnTo>
                    <a:pt x="7811" y="7978"/>
                  </a:lnTo>
                  <a:cubicBezTo>
                    <a:pt x="7811" y="7216"/>
                    <a:pt x="7192" y="6597"/>
                    <a:pt x="6430" y="6597"/>
                  </a:cubicBezTo>
                  <a:lnTo>
                    <a:pt x="5049" y="6597"/>
                  </a:lnTo>
                  <a:lnTo>
                    <a:pt x="5049" y="6073"/>
                  </a:lnTo>
                  <a:cubicBezTo>
                    <a:pt x="5192" y="6002"/>
                    <a:pt x="5311" y="5906"/>
                    <a:pt x="5430" y="5787"/>
                  </a:cubicBezTo>
                  <a:cubicBezTo>
                    <a:pt x="5859" y="5359"/>
                    <a:pt x="6097" y="4811"/>
                    <a:pt x="6097" y="4216"/>
                  </a:cubicBezTo>
                  <a:lnTo>
                    <a:pt x="6097" y="3311"/>
                  </a:lnTo>
                  <a:cubicBezTo>
                    <a:pt x="6097" y="2501"/>
                    <a:pt x="5644" y="1786"/>
                    <a:pt x="5001" y="1405"/>
                  </a:cubicBezTo>
                  <a:lnTo>
                    <a:pt x="5001" y="1096"/>
                  </a:lnTo>
                  <a:cubicBezTo>
                    <a:pt x="5001" y="810"/>
                    <a:pt x="4882" y="524"/>
                    <a:pt x="4668" y="334"/>
                  </a:cubicBezTo>
                  <a:cubicBezTo>
                    <a:pt x="4477" y="119"/>
                    <a:pt x="4191" y="0"/>
                    <a:pt x="3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5;p111">
              <a:extLst>
                <a:ext uri="{FF2B5EF4-FFF2-40B4-BE49-F238E27FC236}">
                  <a16:creationId xmlns:a16="http://schemas.microsoft.com/office/drawing/2014/main" id="{0557A5D4-D7D8-459D-88F4-AF79CB2B3BC1}"/>
                </a:ext>
              </a:extLst>
            </p:cNvPr>
            <p:cNvSpPr/>
            <p:nvPr/>
          </p:nvSpPr>
          <p:spPr>
            <a:xfrm>
              <a:off x="3513883" y="3504309"/>
              <a:ext cx="37136" cy="18551"/>
            </a:xfrm>
            <a:custGeom>
              <a:avLst/>
              <a:gdLst/>
              <a:ahLst/>
              <a:cxnLst/>
              <a:rect l="l" t="t" r="r" b="b"/>
              <a:pathLst>
                <a:path w="1097" h="548" extrusionOk="0">
                  <a:moveTo>
                    <a:pt x="1" y="0"/>
                  </a:moveTo>
                  <a:lnTo>
                    <a:pt x="1" y="548"/>
                  </a:lnTo>
                  <a:lnTo>
                    <a:pt x="1096" y="548"/>
                  </a:lnTo>
                  <a:lnTo>
                    <a:pt x="10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2024;p111">
            <a:extLst>
              <a:ext uri="{FF2B5EF4-FFF2-40B4-BE49-F238E27FC236}">
                <a16:creationId xmlns:a16="http://schemas.microsoft.com/office/drawing/2014/main" id="{A37C2DFD-C932-4EDF-8798-D6964DEDC54B}"/>
              </a:ext>
            </a:extLst>
          </p:cNvPr>
          <p:cNvSpPr txBox="1">
            <a:spLocks/>
          </p:cNvSpPr>
          <p:nvPr/>
        </p:nvSpPr>
        <p:spPr>
          <a:xfrm>
            <a:off x="2015775" y="3108469"/>
            <a:ext cx="2261400" cy="466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Abhaya Libre"/>
                <a:ea typeface="Abhaya Libre"/>
                <a:cs typeface="Abhaya Libre"/>
                <a:sym typeface="Abhaya Libre"/>
              </a:defRPr>
            </a:lvl1pPr>
            <a:lvl2pPr marL="914400" marR="0" lvl="1"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2pPr>
            <a:lvl3pPr marL="1371600" marR="0" lvl="2"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3pPr>
            <a:lvl4pPr marL="1828800" marR="0" lvl="3"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4pPr>
            <a:lvl5pPr marL="2286000" marR="0" lvl="4"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5pPr>
            <a:lvl6pPr marL="2743200" marR="0" lvl="5"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6pPr>
            <a:lvl7pPr marL="3200400" marR="0" lvl="6"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7pPr>
            <a:lvl8pPr marL="3657600" marR="0" lvl="7"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8pPr>
            <a:lvl9pPr marL="4114800" marR="0" lvl="8"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9pPr>
          </a:lstStyle>
          <a:p>
            <a:pPr marL="0" indent="0"/>
            <a:r>
              <a:rPr lang="en-US" dirty="0"/>
              <a:t>ALI AMMAR</a:t>
            </a:r>
          </a:p>
        </p:txBody>
      </p:sp>
      <p:sp>
        <p:nvSpPr>
          <p:cNvPr id="41" name="Google Shape;2026;p111">
            <a:extLst>
              <a:ext uri="{FF2B5EF4-FFF2-40B4-BE49-F238E27FC236}">
                <a16:creationId xmlns:a16="http://schemas.microsoft.com/office/drawing/2014/main" id="{98AB326C-19C7-446E-913A-DA4C8BA056CE}"/>
              </a:ext>
            </a:extLst>
          </p:cNvPr>
          <p:cNvSpPr txBox="1">
            <a:spLocks/>
          </p:cNvSpPr>
          <p:nvPr/>
        </p:nvSpPr>
        <p:spPr>
          <a:xfrm>
            <a:off x="4591652" y="3137235"/>
            <a:ext cx="2261400" cy="466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Abhaya Libre"/>
                <a:ea typeface="Abhaya Libre"/>
                <a:cs typeface="Abhaya Libre"/>
                <a:sym typeface="Abhaya Libre"/>
              </a:defRPr>
            </a:lvl1pPr>
            <a:lvl2pPr marL="914400" marR="0" lvl="1"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2pPr>
            <a:lvl3pPr marL="1371600" marR="0" lvl="2"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3pPr>
            <a:lvl4pPr marL="1828800" marR="0" lvl="3"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4pPr>
            <a:lvl5pPr marL="2286000" marR="0" lvl="4"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5pPr>
            <a:lvl6pPr marL="2743200" marR="0" lvl="5"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6pPr>
            <a:lvl7pPr marL="3200400" marR="0" lvl="6"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7pPr>
            <a:lvl8pPr marL="3657600" marR="0" lvl="7"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8pPr>
            <a:lvl9pPr marL="4114800" marR="0" lvl="8" indent="-330200" algn="ctr" rtl="0">
              <a:lnSpc>
                <a:spcPct val="100000"/>
              </a:lnSpc>
              <a:spcBef>
                <a:spcPts val="0"/>
              </a:spcBef>
              <a:spcAft>
                <a:spcPts val="0"/>
              </a:spcAft>
              <a:buClr>
                <a:schemeClr val="dk1"/>
              </a:buClr>
              <a:buSzPts val="2000"/>
              <a:buFont typeface="Lexend Mega"/>
              <a:buNone/>
              <a:defRPr sz="2000" b="1" i="0" u="none" strike="noStrike" cap="none">
                <a:solidFill>
                  <a:schemeClr val="dk1"/>
                </a:solidFill>
                <a:latin typeface="Lexend Mega"/>
                <a:ea typeface="Lexend Mega"/>
                <a:cs typeface="Lexend Mega"/>
                <a:sym typeface="Lexend Mega"/>
              </a:defRPr>
            </a:lvl9pPr>
          </a:lstStyle>
          <a:p>
            <a:pPr marL="0" indent="0"/>
            <a:r>
              <a:rPr lang="en-US" dirty="0"/>
              <a:t>AFRAH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36"/>
                                        </p:tgtEl>
                                        <p:attrNameLst>
                                          <p:attrName>style.visibility</p:attrName>
                                        </p:attrNameLst>
                                      </p:cBhvr>
                                      <p:to>
                                        <p:strVal val="visible"/>
                                      </p:to>
                                    </p:set>
                                    <p:anim calcmode="lin" valueType="num">
                                      <p:cBhvr additive="base">
                                        <p:cTn id="7" dur="600"/>
                                        <p:tgtEl>
                                          <p:spTgt spid="2036"/>
                                        </p:tgtEl>
                                        <p:attrNameLst>
                                          <p:attrName>ppt_x</p:attrName>
                                        </p:attrNameLst>
                                      </p:cBhvr>
                                      <p:tavLst>
                                        <p:tav tm="0">
                                          <p:val>
                                            <p:strVal val="#ppt_x-1"/>
                                          </p:val>
                                        </p:tav>
                                        <p:tav tm="100000">
                                          <p:val>
                                            <p:strVal val="#ppt_x"/>
                                          </p:val>
                                        </p:tav>
                                      </p:tavLst>
                                    </p:anim>
                                  </p:childTnLst>
                                </p:cTn>
                              </p:par>
                            </p:childTnLst>
                          </p:cTn>
                        </p:par>
                        <p:par>
                          <p:cTn id="8" fill="hold">
                            <p:stCondLst>
                              <p:cond delay="600"/>
                            </p:stCondLst>
                            <p:childTnLst>
                              <p:par>
                                <p:cTn id="9" presetID="2" presetClass="entr" presetSubtype="2" fill="hold" nodeType="afterEffect">
                                  <p:stCondLst>
                                    <p:cond delay="0"/>
                                  </p:stCondLst>
                                  <p:childTnLst>
                                    <p:set>
                                      <p:cBhvr>
                                        <p:cTn id="10" dur="1" fill="hold">
                                          <p:stCondLst>
                                            <p:cond delay="0"/>
                                          </p:stCondLst>
                                        </p:cTn>
                                        <p:tgtEl>
                                          <p:spTgt spid="2032"/>
                                        </p:tgtEl>
                                        <p:attrNameLst>
                                          <p:attrName>style.visibility</p:attrName>
                                        </p:attrNameLst>
                                      </p:cBhvr>
                                      <p:to>
                                        <p:strVal val="visible"/>
                                      </p:to>
                                    </p:set>
                                    <p:anim calcmode="lin" valueType="num">
                                      <p:cBhvr additive="base">
                                        <p:cTn id="11" dur="600"/>
                                        <p:tgtEl>
                                          <p:spTgt spid="2032"/>
                                        </p:tgtEl>
                                        <p:attrNameLst>
                                          <p:attrName>ppt_x</p:attrName>
                                        </p:attrNameLst>
                                      </p:cBhvr>
                                      <p:tavLst>
                                        <p:tav tm="0">
                                          <p:val>
                                            <p:strVal val="#ppt_x+1"/>
                                          </p:val>
                                        </p:tav>
                                        <p:tav tm="100000">
                                          <p:val>
                                            <p:strVal val="#ppt_x"/>
                                          </p:val>
                                        </p:tav>
                                      </p:tavLst>
                                    </p:anim>
                                  </p:childTnLst>
                                </p:cTn>
                              </p:par>
                            </p:childTnLst>
                          </p:cTn>
                        </p:par>
                        <p:par>
                          <p:cTn id="12" fill="hold">
                            <p:stCondLst>
                              <p:cond delay="1200"/>
                            </p:stCondLst>
                            <p:childTnLst>
                              <p:par>
                                <p:cTn id="13" presetID="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600"/>
                                        <p:tgtEl>
                                          <p:spTgt spid="26"/>
                                        </p:tgtEl>
                                        <p:attrNameLst>
                                          <p:attrName>ppt_x</p:attrName>
                                        </p:attrNameLst>
                                      </p:cBhvr>
                                      <p:tavLst>
                                        <p:tav tm="0">
                                          <p:val>
                                            <p:strVal val="#ppt_x-1"/>
                                          </p:val>
                                        </p:tav>
                                        <p:tav tm="100000">
                                          <p:val>
                                            <p:strVal val="#ppt_x"/>
                                          </p:val>
                                        </p:tav>
                                      </p:tavLst>
                                    </p:anim>
                                  </p:childTnLst>
                                </p:cTn>
                              </p:par>
                            </p:childTnLst>
                          </p:cTn>
                        </p:par>
                        <p:par>
                          <p:cTn id="16" fill="hold">
                            <p:stCondLst>
                              <p:cond delay="1800"/>
                            </p:stCondLst>
                            <p:childTnLst>
                              <p:par>
                                <p:cTn id="17" presetID="2" presetClass="entr" presetSubtype="2"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600"/>
                                        <p:tgtEl>
                                          <p:spTgt spid="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5"/>
        <p:cNvGrpSpPr/>
        <p:nvPr/>
      </p:nvGrpSpPr>
      <p:grpSpPr>
        <a:xfrm>
          <a:off x="0" y="0"/>
          <a:ext cx="0" cy="0"/>
          <a:chOff x="0" y="0"/>
          <a:chExt cx="0" cy="0"/>
        </a:xfrm>
      </p:grpSpPr>
      <p:sp>
        <p:nvSpPr>
          <p:cNvPr id="1856" name="Google Shape;1856;p103"/>
          <p:cNvSpPr txBox="1">
            <a:spLocks noGrp="1"/>
          </p:cNvSpPr>
          <p:nvPr>
            <p:ph type="title"/>
          </p:nvPr>
        </p:nvSpPr>
        <p:spPr>
          <a:xfrm>
            <a:off x="4681975" y="719029"/>
            <a:ext cx="3017400" cy="2469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THANK YOU!</a:t>
            </a:r>
            <a:br>
              <a:rPr lang="en" dirty="0"/>
            </a:br>
            <a:endParaRPr dirty="0"/>
          </a:p>
        </p:txBody>
      </p:sp>
      <p:sp>
        <p:nvSpPr>
          <p:cNvPr id="1857" name="Google Shape;1857;p103"/>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solidFill>
                  <a:schemeClr val="dk2"/>
                </a:solidFill>
              </a:rPr>
              <a:t>AAMB &amp; Co.</a:t>
            </a:r>
            <a:endParaRPr sz="800" dirty="0">
              <a:solidFill>
                <a:schemeClr val="dk2"/>
              </a:solidFill>
            </a:endParaRPr>
          </a:p>
        </p:txBody>
      </p:sp>
      <p:cxnSp>
        <p:nvCxnSpPr>
          <p:cNvPr id="1858" name="Google Shape;1858;p103"/>
          <p:cNvCxnSpPr>
            <a:stCxn id="1857" idx="1"/>
          </p:cNvCxnSpPr>
          <p:nvPr/>
        </p:nvCxnSpPr>
        <p:spPr>
          <a:xfrm rot="10800000">
            <a:off x="713275" y="269100"/>
            <a:ext cx="6986100" cy="0"/>
          </a:xfrm>
          <a:prstGeom prst="straightConnector1">
            <a:avLst/>
          </a:prstGeom>
          <a:noFill/>
          <a:ln w="19050" cap="flat" cmpd="sng">
            <a:solidFill>
              <a:schemeClr val="dk2"/>
            </a:solidFill>
            <a:prstDash val="solid"/>
            <a:round/>
            <a:headEnd type="none" w="med" len="med"/>
            <a:tailEnd type="none" w="med" len="med"/>
          </a:ln>
        </p:spPr>
      </p:cxnSp>
      <p:sp>
        <p:nvSpPr>
          <p:cNvPr id="1859" name="Google Shape;1859;p103"/>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dirty="0">
                <a:solidFill>
                  <a:schemeClr val="dk2"/>
                </a:solidFill>
              </a:rPr>
              <a:t>SINCE 2024</a:t>
            </a:r>
            <a:endParaRPr sz="800" dirty="0">
              <a:solidFill>
                <a:schemeClr val="dk2"/>
              </a:solidFill>
            </a:endParaRPr>
          </a:p>
        </p:txBody>
      </p:sp>
      <p:cxnSp>
        <p:nvCxnSpPr>
          <p:cNvPr id="1860" name="Google Shape;1860;p103"/>
          <p:cNvCxnSpPr>
            <a:stCxn id="1859" idx="3"/>
          </p:cNvCxnSpPr>
          <p:nvPr/>
        </p:nvCxnSpPr>
        <p:spPr>
          <a:xfrm>
            <a:off x="1444625" y="4874250"/>
            <a:ext cx="6984300" cy="0"/>
          </a:xfrm>
          <a:prstGeom prst="straightConnector1">
            <a:avLst/>
          </a:prstGeom>
          <a:noFill/>
          <a:ln w="19050" cap="flat" cmpd="sng">
            <a:solidFill>
              <a:schemeClr val="dk2"/>
            </a:solidFill>
            <a:prstDash val="solid"/>
            <a:round/>
            <a:headEnd type="none" w="med" len="med"/>
            <a:tailEnd type="none" w="med" len="med"/>
          </a:ln>
        </p:spPr>
      </p:cxnSp>
      <p:sp>
        <p:nvSpPr>
          <p:cNvPr id="1861" name="Google Shape;1861;p103">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03">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03">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03">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sp>
        <p:nvSpPr>
          <p:cNvPr id="420" name="Google Shape;420;p57"/>
          <p:cNvSpPr txBox="1">
            <a:spLocks noGrp="1"/>
          </p:cNvSpPr>
          <p:nvPr>
            <p:ph type="subTitle" idx="1"/>
          </p:nvPr>
        </p:nvSpPr>
        <p:spPr>
          <a:xfrm>
            <a:off x="5602500" y="2418000"/>
            <a:ext cx="3467072" cy="30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BEST PROPERTY FOR INVESTMENT</a:t>
            </a:r>
            <a:endParaRPr dirty="0"/>
          </a:p>
        </p:txBody>
      </p:sp>
      <p:sp>
        <p:nvSpPr>
          <p:cNvPr id="422" name="Google Shape;422;p57"/>
          <p:cNvSpPr txBox="1">
            <a:spLocks noGrp="1"/>
          </p:cNvSpPr>
          <p:nvPr>
            <p:ph type="title"/>
          </p:nvPr>
        </p:nvSpPr>
        <p:spPr>
          <a:xfrm>
            <a:off x="4856975" y="2332073"/>
            <a:ext cx="641700" cy="307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·03·</a:t>
            </a:r>
            <a:endParaRPr dirty="0"/>
          </a:p>
        </p:txBody>
      </p:sp>
      <p:sp>
        <p:nvSpPr>
          <p:cNvPr id="423" name="Google Shape;423;p57"/>
          <p:cNvSpPr txBox="1">
            <a:spLocks noGrp="1"/>
          </p:cNvSpPr>
          <p:nvPr>
            <p:ph type="subTitle" idx="3"/>
          </p:nvPr>
        </p:nvSpPr>
        <p:spPr>
          <a:xfrm>
            <a:off x="5602500" y="1199162"/>
            <a:ext cx="2828700" cy="31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DATA OVERVIEW</a:t>
            </a:r>
            <a:endParaRPr dirty="0"/>
          </a:p>
        </p:txBody>
      </p:sp>
      <p:sp>
        <p:nvSpPr>
          <p:cNvPr id="425" name="Google Shape;425;p57"/>
          <p:cNvSpPr txBox="1">
            <a:spLocks noGrp="1"/>
          </p:cNvSpPr>
          <p:nvPr>
            <p:ph type="title" idx="5"/>
          </p:nvPr>
        </p:nvSpPr>
        <p:spPr>
          <a:xfrm>
            <a:off x="4856975" y="1199164"/>
            <a:ext cx="641700" cy="31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·01·</a:t>
            </a:r>
            <a:endParaRPr dirty="0"/>
          </a:p>
        </p:txBody>
      </p:sp>
      <p:sp>
        <p:nvSpPr>
          <p:cNvPr id="426" name="Google Shape;426;p57"/>
          <p:cNvSpPr txBox="1">
            <a:spLocks noGrp="1"/>
          </p:cNvSpPr>
          <p:nvPr>
            <p:ph type="subTitle" idx="6"/>
          </p:nvPr>
        </p:nvSpPr>
        <p:spPr>
          <a:xfrm>
            <a:off x="5602500" y="1774208"/>
            <a:ext cx="2828700" cy="313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MARKET ANALYSIS</a:t>
            </a:r>
            <a:endParaRPr dirty="0"/>
          </a:p>
        </p:txBody>
      </p:sp>
      <p:sp>
        <p:nvSpPr>
          <p:cNvPr id="428" name="Google Shape;428;p57"/>
          <p:cNvSpPr txBox="1">
            <a:spLocks noGrp="1"/>
          </p:cNvSpPr>
          <p:nvPr>
            <p:ph type="title" idx="8"/>
          </p:nvPr>
        </p:nvSpPr>
        <p:spPr>
          <a:xfrm>
            <a:off x="4856975" y="1774208"/>
            <a:ext cx="641700" cy="313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·02·</a:t>
            </a:r>
            <a:endParaRPr dirty="0"/>
          </a:p>
        </p:txBody>
      </p:sp>
      <p:sp>
        <p:nvSpPr>
          <p:cNvPr id="429" name="Google Shape;429;p57"/>
          <p:cNvSpPr txBox="1">
            <a:spLocks noGrp="1"/>
          </p:cNvSpPr>
          <p:nvPr>
            <p:ph type="title" idx="9"/>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solidFill>
                  <a:schemeClr val="dk2"/>
                </a:solidFill>
              </a:rPr>
              <a:t>TABLE OF CONTENTS</a:t>
            </a:r>
            <a:endParaRPr>
              <a:solidFill>
                <a:schemeClr val="dk2"/>
              </a:solidFill>
            </a:endParaRPr>
          </a:p>
        </p:txBody>
      </p:sp>
      <p:sp>
        <p:nvSpPr>
          <p:cNvPr id="430" name="Google Shape;430;p57"/>
          <p:cNvSpPr txBox="1">
            <a:spLocks noGrp="1"/>
          </p:cNvSpPr>
          <p:nvPr>
            <p:ph type="subTitle" idx="13"/>
          </p:nvPr>
        </p:nvSpPr>
        <p:spPr>
          <a:xfrm>
            <a:off x="7699374" y="195904"/>
            <a:ext cx="731400" cy="146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AAMB &amp; Co.</a:t>
            </a:r>
            <a:endParaRPr dirty="0"/>
          </a:p>
        </p:txBody>
      </p:sp>
      <p:sp>
        <p:nvSpPr>
          <p:cNvPr id="431" name="Google Shape;431;p57"/>
          <p:cNvSpPr txBox="1">
            <a:spLocks noGrp="1"/>
          </p:cNvSpPr>
          <p:nvPr>
            <p:ph type="subTitle" idx="14"/>
          </p:nvPr>
        </p:nvSpPr>
        <p:spPr>
          <a:xfrm>
            <a:off x="713224" y="4801054"/>
            <a:ext cx="731400" cy="1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SINCE 2024</a:t>
            </a:r>
            <a:endParaRPr dirty="0"/>
          </a:p>
        </p:txBody>
      </p:sp>
      <p:sp>
        <p:nvSpPr>
          <p:cNvPr id="23" name="Google Shape;422;p57">
            <a:extLst>
              <a:ext uri="{FF2B5EF4-FFF2-40B4-BE49-F238E27FC236}">
                <a16:creationId xmlns:a16="http://schemas.microsoft.com/office/drawing/2014/main" id="{01380B21-5203-4B98-8052-747D6BCA45AF}"/>
              </a:ext>
            </a:extLst>
          </p:cNvPr>
          <p:cNvSpPr txBox="1">
            <a:spLocks/>
          </p:cNvSpPr>
          <p:nvPr/>
        </p:nvSpPr>
        <p:spPr>
          <a:xfrm>
            <a:off x="4858617" y="3056093"/>
            <a:ext cx="641700" cy="307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Abhaya Libre"/>
              <a:buNone/>
              <a:defRPr sz="3000" b="1" i="0" u="none" strike="noStrike" cap="none">
                <a:solidFill>
                  <a:schemeClr val="dk2"/>
                </a:solidFill>
                <a:latin typeface="Abhaya Libre"/>
                <a:ea typeface="Abhaya Libre"/>
                <a:cs typeface="Abhaya Libre"/>
                <a:sym typeface="Abhaya Libre"/>
              </a:defRPr>
            </a:lvl1pPr>
            <a:lvl2pPr marR="0" lvl="1"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2pPr>
            <a:lvl3pPr marR="0" lvl="2"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3pPr>
            <a:lvl4pPr marR="0" lvl="3"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4pPr>
            <a:lvl5pPr marR="0" lvl="4"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5pPr>
            <a:lvl6pPr marR="0" lvl="5"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6pPr>
            <a:lvl7pPr marR="0" lvl="6"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7pPr>
            <a:lvl8pPr marR="0" lvl="7"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8pPr>
            <a:lvl9pPr marR="0" lvl="8" algn="ctr" rtl="0">
              <a:lnSpc>
                <a:spcPct val="100000"/>
              </a:lnSpc>
              <a:spcBef>
                <a:spcPts val="0"/>
              </a:spcBef>
              <a:spcAft>
                <a:spcPts val="0"/>
              </a:spcAft>
              <a:buClr>
                <a:schemeClr val="dk2"/>
              </a:buClr>
              <a:buSzPts val="3000"/>
              <a:buFont typeface="Abhaya Libre"/>
              <a:buNone/>
              <a:defRPr sz="3000" b="0" i="0" u="none" strike="noStrike" cap="none">
                <a:solidFill>
                  <a:schemeClr val="dk2"/>
                </a:solidFill>
                <a:latin typeface="Abhaya Libre"/>
                <a:ea typeface="Abhaya Libre"/>
                <a:cs typeface="Abhaya Libre"/>
                <a:sym typeface="Abhaya Libre"/>
              </a:defRPr>
            </a:lvl9pPr>
          </a:lstStyle>
          <a:p>
            <a:r>
              <a:rPr lang="en" dirty="0"/>
              <a:t>·04·</a:t>
            </a:r>
          </a:p>
        </p:txBody>
      </p:sp>
      <p:sp>
        <p:nvSpPr>
          <p:cNvPr id="24" name="Google Shape;420;p57">
            <a:extLst>
              <a:ext uri="{FF2B5EF4-FFF2-40B4-BE49-F238E27FC236}">
                <a16:creationId xmlns:a16="http://schemas.microsoft.com/office/drawing/2014/main" id="{A1845C47-6818-45A9-95A7-6F82BCACC14C}"/>
              </a:ext>
            </a:extLst>
          </p:cNvPr>
          <p:cNvSpPr txBox="1">
            <a:spLocks/>
          </p:cNvSpPr>
          <p:nvPr/>
        </p:nvSpPr>
        <p:spPr>
          <a:xfrm>
            <a:off x="5608095" y="3092013"/>
            <a:ext cx="3320202" cy="307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Abhaya Libre"/>
                <a:ea typeface="Abhaya Libre"/>
                <a:cs typeface="Abhaya Libre"/>
                <a:sym typeface="Abhaya Libre"/>
              </a:defRPr>
            </a:lvl1pPr>
            <a:lvl2pPr marL="914400" marR="0" lvl="1"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2pPr>
            <a:lvl3pPr marL="1371600" marR="0" lvl="2"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3pPr>
            <a:lvl4pPr marL="1828800" marR="0" lvl="3"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4pPr>
            <a:lvl5pPr marL="2286000" marR="0" lvl="4"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5pPr>
            <a:lvl6pPr marL="2743200" marR="0" lvl="5"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6pPr>
            <a:lvl7pPr marL="3200400" marR="0" lvl="6"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7pPr>
            <a:lvl8pPr marL="3657600" marR="0" lvl="7"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8pPr>
            <a:lvl9pPr marL="4114800" marR="0" lvl="8" indent="-330200" algn="l" rtl="0">
              <a:lnSpc>
                <a:spcPct val="100000"/>
              </a:lnSpc>
              <a:spcBef>
                <a:spcPts val="0"/>
              </a:spcBef>
              <a:spcAft>
                <a:spcPts val="0"/>
              </a:spcAft>
              <a:buClr>
                <a:schemeClr val="dk2"/>
              </a:buClr>
              <a:buSzPts val="2000"/>
              <a:buFont typeface="Raleway"/>
              <a:buNone/>
              <a:defRPr sz="2000" b="1" i="0" u="none" strike="noStrike" cap="none">
                <a:solidFill>
                  <a:schemeClr val="dk2"/>
                </a:solidFill>
                <a:latin typeface="Raleway"/>
                <a:ea typeface="Raleway"/>
                <a:cs typeface="Raleway"/>
                <a:sym typeface="Raleway"/>
              </a:defRPr>
            </a:lvl9pPr>
          </a:lstStyle>
          <a:p>
            <a:pPr marL="0" indent="0"/>
            <a:r>
              <a:rPr lang="en-US" dirty="0"/>
              <a:t>LIMITATIONS/SUGGESTIONS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Effect transition="in" filter="fade">
                                      <p:cBhvr>
                                        <p:cTn id="7" dur="500"/>
                                        <p:tgtEl>
                                          <p:spTgt spid="4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6">
                                            <p:txEl>
                                              <p:pRg st="0" end="0"/>
                                            </p:txEl>
                                          </p:spTgt>
                                        </p:tgtEl>
                                        <p:attrNameLst>
                                          <p:attrName>style.visibility</p:attrName>
                                        </p:attrNameLst>
                                      </p:cBhvr>
                                      <p:to>
                                        <p:strVal val="visible"/>
                                      </p:to>
                                    </p:set>
                                    <p:animEffect transition="in" filter="fade">
                                      <p:cBhvr>
                                        <p:cTn id="12" dur="500"/>
                                        <p:tgtEl>
                                          <p:spTgt spid="4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0">
                                            <p:txEl>
                                              <p:pRg st="0" end="0"/>
                                            </p:txEl>
                                          </p:spTgt>
                                        </p:tgtEl>
                                        <p:attrNameLst>
                                          <p:attrName>style.visibility</p:attrName>
                                        </p:attrNameLst>
                                      </p:cBhvr>
                                      <p:to>
                                        <p:strVal val="visible"/>
                                      </p:to>
                                    </p:set>
                                    <p:animEffect transition="in" filter="fade">
                                      <p:cBhvr>
                                        <p:cTn id="17" dur="500"/>
                                        <p:tgtEl>
                                          <p:spTgt spid="42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build="p"/>
      <p:bldP spid="423" grpId="0" build="p"/>
      <p:bldP spid="426" grpId="0" build="p"/>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0" name="Google Shape;440;p58"/>
          <p:cNvSpPr txBox="1">
            <a:spLocks noGrp="1"/>
          </p:cNvSpPr>
          <p:nvPr>
            <p:ph type="title"/>
          </p:nvPr>
        </p:nvSpPr>
        <p:spPr>
          <a:xfrm>
            <a:off x="2176325" y="538286"/>
            <a:ext cx="4862428" cy="9144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DATA OVERVIEW</a:t>
            </a:r>
            <a:endParaRPr dirty="0"/>
          </a:p>
        </p:txBody>
      </p:sp>
      <p:sp>
        <p:nvSpPr>
          <p:cNvPr id="442" name="Google Shape;442;p58"/>
          <p:cNvSpPr txBox="1">
            <a:spLocks noGrp="1"/>
          </p:cNvSpPr>
          <p:nvPr>
            <p:ph type="title" idx="2"/>
          </p:nvPr>
        </p:nvSpPr>
        <p:spPr>
          <a:xfrm>
            <a:off x="713225" y="538286"/>
            <a:ext cx="1463100" cy="91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443" name="Google Shape;443;p58"/>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solidFill>
                  <a:schemeClr val="dk2"/>
                </a:solidFill>
              </a:rPr>
              <a:t>AAMB &amp; Co.</a:t>
            </a:r>
            <a:endParaRPr sz="800" dirty="0">
              <a:solidFill>
                <a:schemeClr val="dk2"/>
              </a:solidFill>
            </a:endParaRPr>
          </a:p>
        </p:txBody>
      </p:sp>
      <p:cxnSp>
        <p:nvCxnSpPr>
          <p:cNvPr id="444" name="Google Shape;444;p58"/>
          <p:cNvCxnSpPr>
            <a:stCxn id="443"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445" name="Google Shape;445;p58"/>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dirty="0">
                <a:solidFill>
                  <a:schemeClr val="dk2"/>
                </a:solidFill>
              </a:rPr>
              <a:t>SINCE 2024</a:t>
            </a:r>
            <a:endParaRPr sz="800" dirty="0">
              <a:solidFill>
                <a:schemeClr val="dk2"/>
              </a:solidFill>
            </a:endParaRPr>
          </a:p>
        </p:txBody>
      </p:sp>
      <p:cxnSp>
        <p:nvCxnSpPr>
          <p:cNvPr id="446" name="Google Shape;446;p58"/>
          <p:cNvCxnSpPr>
            <a:stCxn id="445"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447" name="Google Shape;447;p58">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8">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8">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8">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71E4C705-7738-48C6-9494-6A06C731AB66}"/>
              </a:ext>
            </a:extLst>
          </p:cNvPr>
          <p:cNvSpPr>
            <a:spLocks noGrp="1"/>
          </p:cNvSpPr>
          <p:nvPr>
            <p:ph type="subTitle"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9"/>
          <p:cNvSpPr txBox="1">
            <a:spLocks noGrp="1"/>
          </p:cNvSpPr>
          <p:nvPr>
            <p:ph type="title"/>
          </p:nvPr>
        </p:nvSpPr>
        <p:spPr>
          <a:xfrm>
            <a:off x="720000" y="395625"/>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DATA OVERVIEW</a:t>
            </a:r>
            <a:endParaRPr dirty="0"/>
          </a:p>
        </p:txBody>
      </p:sp>
      <p:sp>
        <p:nvSpPr>
          <p:cNvPr id="456" name="Google Shape;456;p59"/>
          <p:cNvSpPr/>
          <p:nvPr/>
        </p:nvSpPr>
        <p:spPr>
          <a:xfrm>
            <a:off x="1419325" y="1831348"/>
            <a:ext cx="705000" cy="70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9"/>
          <p:cNvSpPr txBox="1"/>
          <p:nvPr/>
        </p:nvSpPr>
        <p:spPr>
          <a:xfrm>
            <a:off x="1450975" y="1987973"/>
            <a:ext cx="641700" cy="339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dirty="0">
                <a:solidFill>
                  <a:schemeClr val="lt1"/>
                </a:solidFill>
                <a:latin typeface="Abhaya Libre"/>
                <a:ea typeface="Abhaya Libre"/>
                <a:cs typeface="Abhaya Libre"/>
                <a:sym typeface="Abhaya Libre"/>
              </a:rPr>
              <a:t>·1·</a:t>
            </a:r>
            <a:endParaRPr sz="3000" b="1" dirty="0">
              <a:solidFill>
                <a:schemeClr val="lt1"/>
              </a:solidFill>
              <a:latin typeface="Abhaya Libre"/>
              <a:ea typeface="Abhaya Libre"/>
              <a:cs typeface="Abhaya Libre"/>
              <a:sym typeface="Abhaya Libre"/>
            </a:endParaRPr>
          </a:p>
        </p:txBody>
      </p:sp>
      <p:sp>
        <p:nvSpPr>
          <p:cNvPr id="458" name="Google Shape;458;p59"/>
          <p:cNvSpPr txBox="1"/>
          <p:nvPr/>
        </p:nvSpPr>
        <p:spPr>
          <a:xfrm>
            <a:off x="708640" y="2573460"/>
            <a:ext cx="2493755" cy="46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·Data Scraped On Date·</a:t>
            </a:r>
            <a:endParaRPr sz="2000" b="1" dirty="0">
              <a:solidFill>
                <a:schemeClr val="dk1"/>
              </a:solidFill>
              <a:latin typeface="Abhaya Libre"/>
              <a:ea typeface="Abhaya Libre"/>
              <a:cs typeface="Abhaya Libre"/>
              <a:sym typeface="Abhaya Libre"/>
            </a:endParaRPr>
          </a:p>
        </p:txBody>
      </p:sp>
      <p:sp>
        <p:nvSpPr>
          <p:cNvPr id="459" name="Google Shape;459;p59"/>
          <p:cNvSpPr txBox="1"/>
          <p:nvPr/>
        </p:nvSpPr>
        <p:spPr>
          <a:xfrm>
            <a:off x="6392737" y="2818724"/>
            <a:ext cx="2103600" cy="611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dk1"/>
                </a:solidFill>
                <a:latin typeface="Abhaya Libre" panose="020B0604020202020204" charset="0"/>
                <a:ea typeface="Nanum Gothic"/>
                <a:cs typeface="Abhaya Libre" panose="020B0604020202020204" charset="0"/>
                <a:sym typeface="Nanum Gothic"/>
              </a:rPr>
              <a:t>16317</a:t>
            </a:r>
            <a:r>
              <a:rPr lang="en-US" dirty="0">
                <a:solidFill>
                  <a:schemeClr val="dk1"/>
                </a:solidFill>
                <a:latin typeface="Nanum Gothic"/>
                <a:ea typeface="Nanum Gothic"/>
                <a:cs typeface="Nanum Gothic"/>
                <a:sym typeface="Nanum Gothic"/>
              </a:rPr>
              <a:t> </a:t>
            </a:r>
          </a:p>
        </p:txBody>
      </p:sp>
      <p:sp>
        <p:nvSpPr>
          <p:cNvPr id="460" name="Google Shape;460;p59"/>
          <p:cNvSpPr/>
          <p:nvPr/>
        </p:nvSpPr>
        <p:spPr>
          <a:xfrm>
            <a:off x="4219513" y="1831348"/>
            <a:ext cx="705000" cy="70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9"/>
          <p:cNvSpPr txBox="1"/>
          <p:nvPr/>
        </p:nvSpPr>
        <p:spPr>
          <a:xfrm>
            <a:off x="4251163" y="1987973"/>
            <a:ext cx="641700" cy="339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dirty="0">
                <a:solidFill>
                  <a:schemeClr val="lt1"/>
                </a:solidFill>
                <a:latin typeface="Abhaya Libre"/>
                <a:ea typeface="Abhaya Libre"/>
                <a:cs typeface="Abhaya Libre"/>
                <a:sym typeface="Abhaya Libre"/>
              </a:rPr>
              <a:t>·2·</a:t>
            </a:r>
            <a:endParaRPr sz="3000" b="1" dirty="0">
              <a:solidFill>
                <a:schemeClr val="lt1"/>
              </a:solidFill>
              <a:latin typeface="Abhaya Libre"/>
              <a:ea typeface="Abhaya Libre"/>
              <a:cs typeface="Abhaya Libre"/>
              <a:sym typeface="Abhaya Libre"/>
            </a:endParaRPr>
          </a:p>
        </p:txBody>
      </p:sp>
      <p:sp>
        <p:nvSpPr>
          <p:cNvPr id="462" name="Google Shape;462;p59"/>
          <p:cNvSpPr txBox="1"/>
          <p:nvPr/>
        </p:nvSpPr>
        <p:spPr>
          <a:xfrm>
            <a:off x="3520200" y="2536348"/>
            <a:ext cx="2103600" cy="46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b="1" dirty="0">
                <a:solidFill>
                  <a:schemeClr val="dk1"/>
                </a:solidFill>
                <a:latin typeface="Abhaya Libre"/>
                <a:ea typeface="Abhaya Libre"/>
                <a:cs typeface="Abhaya Libre"/>
                <a:sym typeface="Abhaya Libre"/>
              </a:rPr>
              <a:t>·Null Data·</a:t>
            </a:r>
            <a:endParaRPr sz="2000" b="1" dirty="0">
              <a:solidFill>
                <a:schemeClr val="dk1"/>
              </a:solidFill>
              <a:latin typeface="Abhaya Libre"/>
              <a:ea typeface="Abhaya Libre"/>
              <a:cs typeface="Abhaya Libre"/>
              <a:sym typeface="Abhaya Libre"/>
            </a:endParaRPr>
          </a:p>
        </p:txBody>
      </p:sp>
      <p:sp>
        <p:nvSpPr>
          <p:cNvPr id="464" name="Google Shape;464;p59"/>
          <p:cNvSpPr/>
          <p:nvPr/>
        </p:nvSpPr>
        <p:spPr>
          <a:xfrm>
            <a:off x="7019688" y="1831348"/>
            <a:ext cx="705000" cy="70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9"/>
          <p:cNvSpPr txBox="1"/>
          <p:nvPr/>
        </p:nvSpPr>
        <p:spPr>
          <a:xfrm>
            <a:off x="7051338" y="1987973"/>
            <a:ext cx="641700" cy="339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b="1" dirty="0">
                <a:solidFill>
                  <a:schemeClr val="lt1"/>
                </a:solidFill>
                <a:latin typeface="Abhaya Libre"/>
                <a:ea typeface="Abhaya Libre"/>
                <a:cs typeface="Abhaya Libre"/>
                <a:sym typeface="Abhaya Libre"/>
              </a:rPr>
              <a:t>·3·</a:t>
            </a:r>
            <a:endParaRPr sz="3000" b="1" dirty="0">
              <a:solidFill>
                <a:schemeClr val="lt1"/>
              </a:solidFill>
              <a:latin typeface="Abhaya Libre"/>
              <a:ea typeface="Abhaya Libre"/>
              <a:cs typeface="Abhaya Libre"/>
              <a:sym typeface="Abhaya Libre"/>
            </a:endParaRPr>
          </a:p>
        </p:txBody>
      </p:sp>
      <p:sp>
        <p:nvSpPr>
          <p:cNvPr id="466" name="Google Shape;466;p59"/>
          <p:cNvSpPr txBox="1"/>
          <p:nvPr/>
        </p:nvSpPr>
        <p:spPr>
          <a:xfrm>
            <a:off x="6392737" y="2583824"/>
            <a:ext cx="2103600" cy="469800"/>
          </a:xfrm>
          <a:prstGeom prst="rect">
            <a:avLst/>
          </a:prstGeom>
          <a:noFill/>
          <a:ln>
            <a:noFill/>
          </a:ln>
        </p:spPr>
        <p:txBody>
          <a:bodyPr spcFirstLastPara="1" wrap="square" lIns="0" tIns="0" rIns="0" bIns="0" anchor="ctr" anchorCtr="0">
            <a:noAutofit/>
          </a:bodyPr>
          <a:lstStyle/>
          <a:p>
            <a:pPr lvl="0" algn="ctr"/>
            <a:r>
              <a:rPr lang="en" sz="2000" b="1" dirty="0">
                <a:solidFill>
                  <a:schemeClr val="dk1"/>
                </a:solidFill>
                <a:latin typeface="Abhaya Libre"/>
                <a:ea typeface="Abhaya Libre"/>
                <a:cs typeface="Abhaya Libre"/>
                <a:sym typeface="Abhaya Libre"/>
              </a:rPr>
              <a:t>· No. of Listings ·</a:t>
            </a:r>
            <a:endParaRPr sz="2000" b="1" dirty="0">
              <a:solidFill>
                <a:schemeClr val="dk1"/>
              </a:solidFill>
              <a:latin typeface="Abhaya Libre"/>
              <a:ea typeface="Abhaya Libre"/>
              <a:cs typeface="Abhaya Libre"/>
              <a:sym typeface="Abhaya Libre"/>
            </a:endParaRPr>
          </a:p>
        </p:txBody>
      </p:sp>
      <p:cxnSp>
        <p:nvCxnSpPr>
          <p:cNvPr id="468" name="Google Shape;468;p59"/>
          <p:cNvCxnSpPr>
            <a:endCxn id="460" idx="2"/>
          </p:cNvCxnSpPr>
          <p:nvPr/>
        </p:nvCxnSpPr>
        <p:spPr>
          <a:xfrm>
            <a:off x="2124313" y="2183848"/>
            <a:ext cx="2095200" cy="0"/>
          </a:xfrm>
          <a:prstGeom prst="straightConnector1">
            <a:avLst/>
          </a:prstGeom>
          <a:noFill/>
          <a:ln w="9525" cap="flat" cmpd="sng">
            <a:solidFill>
              <a:schemeClr val="dk1"/>
            </a:solidFill>
            <a:prstDash val="solid"/>
            <a:round/>
            <a:headEnd type="none" w="med" len="med"/>
            <a:tailEnd type="none" w="med" len="med"/>
          </a:ln>
        </p:spPr>
      </p:cxnSp>
      <p:cxnSp>
        <p:nvCxnSpPr>
          <p:cNvPr id="469" name="Google Shape;469;p59"/>
          <p:cNvCxnSpPr>
            <a:stCxn id="460" idx="6"/>
            <a:endCxn id="464" idx="2"/>
          </p:cNvCxnSpPr>
          <p:nvPr/>
        </p:nvCxnSpPr>
        <p:spPr>
          <a:xfrm>
            <a:off x="4924513" y="2183848"/>
            <a:ext cx="2095200" cy="0"/>
          </a:xfrm>
          <a:prstGeom prst="straightConnector1">
            <a:avLst/>
          </a:prstGeom>
          <a:noFill/>
          <a:ln w="9525" cap="flat" cmpd="sng">
            <a:solidFill>
              <a:schemeClr val="dk1"/>
            </a:solidFill>
            <a:prstDash val="solid"/>
            <a:round/>
            <a:headEnd type="none" w="med" len="med"/>
            <a:tailEnd type="none" w="med" len="med"/>
          </a:ln>
        </p:spPr>
      </p:cxnSp>
      <p:cxnSp>
        <p:nvCxnSpPr>
          <p:cNvPr id="470" name="Google Shape;470;p59"/>
          <p:cNvCxnSpPr>
            <a:stCxn id="464" idx="6"/>
          </p:cNvCxnSpPr>
          <p:nvPr/>
        </p:nvCxnSpPr>
        <p:spPr>
          <a:xfrm>
            <a:off x="7724688" y="2183848"/>
            <a:ext cx="1455300" cy="0"/>
          </a:xfrm>
          <a:prstGeom prst="straightConnector1">
            <a:avLst/>
          </a:prstGeom>
          <a:noFill/>
          <a:ln w="9525" cap="flat" cmpd="sng">
            <a:solidFill>
              <a:schemeClr val="dk1"/>
            </a:solidFill>
            <a:prstDash val="solid"/>
            <a:round/>
            <a:headEnd type="none" w="med" len="med"/>
            <a:tailEnd type="none" w="med" len="med"/>
          </a:ln>
        </p:spPr>
      </p:cxnSp>
      <p:sp>
        <p:nvSpPr>
          <p:cNvPr id="471" name="Google Shape;471;p59"/>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a:t>HOTEL CHAIN</a:t>
            </a:r>
            <a:endParaRPr sz="800"/>
          </a:p>
        </p:txBody>
      </p:sp>
      <p:cxnSp>
        <p:nvCxnSpPr>
          <p:cNvPr id="472" name="Google Shape;472;p59"/>
          <p:cNvCxnSpPr>
            <a:stCxn id="471" idx="1"/>
          </p:cNvCxnSpPr>
          <p:nvPr/>
        </p:nvCxnSpPr>
        <p:spPr>
          <a:xfrm rot="10800000">
            <a:off x="713275" y="269100"/>
            <a:ext cx="6986100" cy="0"/>
          </a:xfrm>
          <a:prstGeom prst="straightConnector1">
            <a:avLst/>
          </a:prstGeom>
          <a:noFill/>
          <a:ln w="9525" cap="flat" cmpd="sng">
            <a:solidFill>
              <a:schemeClr val="dk1"/>
            </a:solidFill>
            <a:prstDash val="solid"/>
            <a:round/>
            <a:headEnd type="none" w="med" len="med"/>
            <a:tailEnd type="none" w="med" len="med"/>
          </a:ln>
        </p:spPr>
      </p:cxnSp>
      <p:sp>
        <p:nvSpPr>
          <p:cNvPr id="473" name="Google Shape;473;p59"/>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a:t>SINCE 1930</a:t>
            </a:r>
            <a:endParaRPr sz="800"/>
          </a:p>
        </p:txBody>
      </p:sp>
      <p:cxnSp>
        <p:nvCxnSpPr>
          <p:cNvPr id="474" name="Google Shape;474;p59"/>
          <p:cNvCxnSpPr>
            <a:stCxn id="473" idx="3"/>
          </p:cNvCxnSpPr>
          <p:nvPr/>
        </p:nvCxnSpPr>
        <p:spPr>
          <a:xfrm>
            <a:off x="1444625" y="4874250"/>
            <a:ext cx="6984300" cy="0"/>
          </a:xfrm>
          <a:prstGeom prst="straightConnector1">
            <a:avLst/>
          </a:prstGeom>
          <a:noFill/>
          <a:ln w="9525" cap="flat" cmpd="sng">
            <a:solidFill>
              <a:schemeClr val="dk1"/>
            </a:solidFill>
            <a:prstDash val="solid"/>
            <a:round/>
            <a:headEnd type="none" w="med" len="med"/>
            <a:tailEnd type="none" w="med" len="med"/>
          </a:ln>
        </p:spPr>
      </p:cxnSp>
      <p:sp>
        <p:nvSpPr>
          <p:cNvPr id="475" name="Google Shape;475;p59">
            <a:hlinkClick r:id="rId3"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9">
            <a:hlinkClick r:id="rId3"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9">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9">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9;p59">
            <a:extLst>
              <a:ext uri="{FF2B5EF4-FFF2-40B4-BE49-F238E27FC236}">
                <a16:creationId xmlns:a16="http://schemas.microsoft.com/office/drawing/2014/main" id="{D187F58C-8E63-4B67-9657-4CE52E1C8A4D}"/>
              </a:ext>
            </a:extLst>
          </p:cNvPr>
          <p:cNvSpPr txBox="1"/>
          <p:nvPr/>
        </p:nvSpPr>
        <p:spPr>
          <a:xfrm>
            <a:off x="873229" y="2799061"/>
            <a:ext cx="2103600" cy="611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dk1"/>
                </a:solidFill>
                <a:latin typeface="Abhaya Libre" panose="020B0604020202020204" charset="0"/>
                <a:ea typeface="Nanum Gothic"/>
                <a:cs typeface="Abhaya Libre" panose="020B0604020202020204" charset="0"/>
                <a:sym typeface="Nanum Gothic"/>
              </a:rPr>
              <a:t>29 &amp; 30 June 2024</a:t>
            </a:r>
            <a:endParaRPr dirty="0">
              <a:solidFill>
                <a:schemeClr val="dk1"/>
              </a:solidFill>
              <a:latin typeface="Abhaya Libre" panose="020B0604020202020204" charset="0"/>
              <a:ea typeface="Nanum Gothic"/>
              <a:cs typeface="Abhaya Libre" panose="020B0604020202020204" charset="0"/>
              <a:sym typeface="Nanum Gothic"/>
            </a:endParaRPr>
          </a:p>
        </p:txBody>
      </p:sp>
      <p:sp>
        <p:nvSpPr>
          <p:cNvPr id="25" name="Google Shape;459;p59">
            <a:extLst>
              <a:ext uri="{FF2B5EF4-FFF2-40B4-BE49-F238E27FC236}">
                <a16:creationId xmlns:a16="http://schemas.microsoft.com/office/drawing/2014/main" id="{0D8571E9-3CB5-4C67-BC99-76B270342028}"/>
              </a:ext>
            </a:extLst>
          </p:cNvPr>
          <p:cNvSpPr txBox="1"/>
          <p:nvPr/>
        </p:nvSpPr>
        <p:spPr>
          <a:xfrm>
            <a:off x="3520200" y="3104611"/>
            <a:ext cx="2103600" cy="611100"/>
          </a:xfrm>
          <a:prstGeom prst="rect">
            <a:avLst/>
          </a:prstGeom>
          <a:noFill/>
          <a:ln>
            <a:noFill/>
          </a:ln>
        </p:spPr>
        <p:txBody>
          <a:bodyPr spcFirstLastPara="1" wrap="square" lIns="0" tIns="0" rIns="0" bIns="0" anchor="ctr" anchorCtr="0">
            <a:noAutofit/>
          </a:bodyPr>
          <a:lstStyle/>
          <a:p>
            <a:pPr lvl="0" algn="ctr" rtl="0">
              <a:spcBef>
                <a:spcPts val="0"/>
              </a:spcBef>
              <a:spcAft>
                <a:spcPts val="0"/>
              </a:spcAft>
            </a:pPr>
            <a:r>
              <a:rPr lang="en-US" dirty="0">
                <a:solidFill>
                  <a:schemeClr val="dk1"/>
                </a:solidFill>
                <a:latin typeface="Abhaya Libre" panose="020B0604020202020204" charset="0"/>
                <a:ea typeface="Nanum Gothic"/>
                <a:cs typeface="Abhaya Libre" panose="020B0604020202020204" charset="0"/>
                <a:sym typeface="Nanum Gothic"/>
              </a:rPr>
              <a:t>Listing without prices removed.</a:t>
            </a:r>
          </a:p>
          <a:p>
            <a:pPr lvl="0" algn="ctr" rtl="0">
              <a:spcBef>
                <a:spcPts val="0"/>
              </a:spcBef>
              <a:spcAft>
                <a:spcPts val="0"/>
              </a:spcAft>
            </a:pPr>
            <a:r>
              <a:rPr lang="en-US" dirty="0">
                <a:solidFill>
                  <a:schemeClr val="dk1"/>
                </a:solidFill>
                <a:latin typeface="Abhaya Libre" panose="020B0604020202020204" charset="0"/>
                <a:ea typeface="Nanum Gothic"/>
                <a:cs typeface="Abhaya Libre" panose="020B0604020202020204" charset="0"/>
                <a:sym typeface="Nanum Gothic"/>
              </a:rPr>
              <a:t>Listings without reviews have been removed.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6"/>
                                        </p:tgtEl>
                                        <p:attrNameLst>
                                          <p:attrName>style.visibility</p:attrName>
                                        </p:attrNameLst>
                                      </p:cBhvr>
                                      <p:to>
                                        <p:strVal val="visible"/>
                                      </p:to>
                                    </p:set>
                                    <p:anim calcmode="lin" valueType="num">
                                      <p:cBhvr additive="base">
                                        <p:cTn id="7" dur="500" fill="hold"/>
                                        <p:tgtEl>
                                          <p:spTgt spid="456"/>
                                        </p:tgtEl>
                                        <p:attrNameLst>
                                          <p:attrName>ppt_x</p:attrName>
                                        </p:attrNameLst>
                                      </p:cBhvr>
                                      <p:tavLst>
                                        <p:tav tm="0">
                                          <p:val>
                                            <p:strVal val="#ppt_x"/>
                                          </p:val>
                                        </p:tav>
                                        <p:tav tm="100000">
                                          <p:val>
                                            <p:strVal val="#ppt_x"/>
                                          </p:val>
                                        </p:tav>
                                      </p:tavLst>
                                    </p:anim>
                                    <p:anim calcmode="lin" valueType="num">
                                      <p:cBhvr additive="base">
                                        <p:cTn id="8" dur="500" fill="hold"/>
                                        <p:tgtEl>
                                          <p:spTgt spid="4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7"/>
                                        </p:tgtEl>
                                        <p:attrNameLst>
                                          <p:attrName>style.visibility</p:attrName>
                                        </p:attrNameLst>
                                      </p:cBhvr>
                                      <p:to>
                                        <p:strVal val="visible"/>
                                      </p:to>
                                    </p:set>
                                    <p:anim calcmode="lin" valueType="num">
                                      <p:cBhvr additive="base">
                                        <p:cTn id="11" dur="500" fill="hold"/>
                                        <p:tgtEl>
                                          <p:spTgt spid="457"/>
                                        </p:tgtEl>
                                        <p:attrNameLst>
                                          <p:attrName>ppt_x</p:attrName>
                                        </p:attrNameLst>
                                      </p:cBhvr>
                                      <p:tavLst>
                                        <p:tav tm="0">
                                          <p:val>
                                            <p:strVal val="#ppt_x"/>
                                          </p:val>
                                        </p:tav>
                                        <p:tav tm="100000">
                                          <p:val>
                                            <p:strVal val="#ppt_x"/>
                                          </p:val>
                                        </p:tav>
                                      </p:tavLst>
                                    </p:anim>
                                    <p:anim calcmode="lin" valueType="num">
                                      <p:cBhvr additive="base">
                                        <p:cTn id="12" dur="500" fill="hold"/>
                                        <p:tgtEl>
                                          <p:spTgt spid="45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58"/>
                                        </p:tgtEl>
                                        <p:attrNameLst>
                                          <p:attrName>style.visibility</p:attrName>
                                        </p:attrNameLst>
                                      </p:cBhvr>
                                      <p:to>
                                        <p:strVal val="visible"/>
                                      </p:to>
                                    </p:set>
                                    <p:anim calcmode="lin" valueType="num">
                                      <p:cBhvr additive="base">
                                        <p:cTn id="15" dur="500" fill="hold"/>
                                        <p:tgtEl>
                                          <p:spTgt spid="458"/>
                                        </p:tgtEl>
                                        <p:attrNameLst>
                                          <p:attrName>ppt_x</p:attrName>
                                        </p:attrNameLst>
                                      </p:cBhvr>
                                      <p:tavLst>
                                        <p:tav tm="0">
                                          <p:val>
                                            <p:strVal val="#ppt_x"/>
                                          </p:val>
                                        </p:tav>
                                        <p:tav tm="100000">
                                          <p:val>
                                            <p:strVal val="#ppt_x"/>
                                          </p:val>
                                        </p:tav>
                                      </p:tavLst>
                                    </p:anim>
                                    <p:anim calcmode="lin" valueType="num">
                                      <p:cBhvr additive="base">
                                        <p:cTn id="16" dur="500" fill="hold"/>
                                        <p:tgtEl>
                                          <p:spTgt spid="45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0"/>
                                        </p:tgtEl>
                                        <p:attrNameLst>
                                          <p:attrName>style.visibility</p:attrName>
                                        </p:attrNameLst>
                                      </p:cBhvr>
                                      <p:to>
                                        <p:strVal val="visible"/>
                                      </p:to>
                                    </p:set>
                                    <p:anim calcmode="lin" valueType="num">
                                      <p:cBhvr additive="base">
                                        <p:cTn id="25" dur="500" fill="hold"/>
                                        <p:tgtEl>
                                          <p:spTgt spid="460"/>
                                        </p:tgtEl>
                                        <p:attrNameLst>
                                          <p:attrName>ppt_x</p:attrName>
                                        </p:attrNameLst>
                                      </p:cBhvr>
                                      <p:tavLst>
                                        <p:tav tm="0">
                                          <p:val>
                                            <p:strVal val="#ppt_x"/>
                                          </p:val>
                                        </p:tav>
                                        <p:tav tm="100000">
                                          <p:val>
                                            <p:strVal val="#ppt_x"/>
                                          </p:val>
                                        </p:tav>
                                      </p:tavLst>
                                    </p:anim>
                                    <p:anim calcmode="lin" valueType="num">
                                      <p:cBhvr additive="base">
                                        <p:cTn id="26" dur="500" fill="hold"/>
                                        <p:tgtEl>
                                          <p:spTgt spid="46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61"/>
                                        </p:tgtEl>
                                        <p:attrNameLst>
                                          <p:attrName>style.visibility</p:attrName>
                                        </p:attrNameLst>
                                      </p:cBhvr>
                                      <p:to>
                                        <p:strVal val="visible"/>
                                      </p:to>
                                    </p:set>
                                    <p:anim calcmode="lin" valueType="num">
                                      <p:cBhvr additive="base">
                                        <p:cTn id="29" dur="500" fill="hold"/>
                                        <p:tgtEl>
                                          <p:spTgt spid="461"/>
                                        </p:tgtEl>
                                        <p:attrNameLst>
                                          <p:attrName>ppt_x</p:attrName>
                                        </p:attrNameLst>
                                      </p:cBhvr>
                                      <p:tavLst>
                                        <p:tav tm="0">
                                          <p:val>
                                            <p:strVal val="#ppt_x"/>
                                          </p:val>
                                        </p:tav>
                                        <p:tav tm="100000">
                                          <p:val>
                                            <p:strVal val="#ppt_x"/>
                                          </p:val>
                                        </p:tav>
                                      </p:tavLst>
                                    </p:anim>
                                    <p:anim calcmode="lin" valueType="num">
                                      <p:cBhvr additive="base">
                                        <p:cTn id="30" dur="500" fill="hold"/>
                                        <p:tgtEl>
                                          <p:spTgt spid="46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62"/>
                                        </p:tgtEl>
                                        <p:attrNameLst>
                                          <p:attrName>style.visibility</p:attrName>
                                        </p:attrNameLst>
                                      </p:cBhvr>
                                      <p:to>
                                        <p:strVal val="visible"/>
                                      </p:to>
                                    </p:set>
                                    <p:anim calcmode="lin" valueType="num">
                                      <p:cBhvr additive="base">
                                        <p:cTn id="33" dur="500" fill="hold"/>
                                        <p:tgtEl>
                                          <p:spTgt spid="462"/>
                                        </p:tgtEl>
                                        <p:attrNameLst>
                                          <p:attrName>ppt_x</p:attrName>
                                        </p:attrNameLst>
                                      </p:cBhvr>
                                      <p:tavLst>
                                        <p:tav tm="0">
                                          <p:val>
                                            <p:strVal val="#ppt_x"/>
                                          </p:val>
                                        </p:tav>
                                        <p:tav tm="100000">
                                          <p:val>
                                            <p:strVal val="#ppt_x"/>
                                          </p:val>
                                        </p:tav>
                                      </p:tavLst>
                                    </p:anim>
                                    <p:anim calcmode="lin" valueType="num">
                                      <p:cBhvr additive="base">
                                        <p:cTn id="34" dur="500" fill="hold"/>
                                        <p:tgtEl>
                                          <p:spTgt spid="46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64"/>
                                        </p:tgtEl>
                                        <p:attrNameLst>
                                          <p:attrName>style.visibility</p:attrName>
                                        </p:attrNameLst>
                                      </p:cBhvr>
                                      <p:to>
                                        <p:strVal val="visible"/>
                                      </p:to>
                                    </p:set>
                                    <p:anim calcmode="lin" valueType="num">
                                      <p:cBhvr additive="base">
                                        <p:cTn id="43" dur="500" fill="hold"/>
                                        <p:tgtEl>
                                          <p:spTgt spid="464"/>
                                        </p:tgtEl>
                                        <p:attrNameLst>
                                          <p:attrName>ppt_x</p:attrName>
                                        </p:attrNameLst>
                                      </p:cBhvr>
                                      <p:tavLst>
                                        <p:tav tm="0">
                                          <p:val>
                                            <p:strVal val="#ppt_x"/>
                                          </p:val>
                                        </p:tav>
                                        <p:tav tm="100000">
                                          <p:val>
                                            <p:strVal val="#ppt_x"/>
                                          </p:val>
                                        </p:tav>
                                      </p:tavLst>
                                    </p:anim>
                                    <p:anim calcmode="lin" valueType="num">
                                      <p:cBhvr additive="base">
                                        <p:cTn id="44" dur="500" fill="hold"/>
                                        <p:tgtEl>
                                          <p:spTgt spid="46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65"/>
                                        </p:tgtEl>
                                        <p:attrNameLst>
                                          <p:attrName>style.visibility</p:attrName>
                                        </p:attrNameLst>
                                      </p:cBhvr>
                                      <p:to>
                                        <p:strVal val="visible"/>
                                      </p:to>
                                    </p:set>
                                    <p:anim calcmode="lin" valueType="num">
                                      <p:cBhvr additive="base">
                                        <p:cTn id="47" dur="500" fill="hold"/>
                                        <p:tgtEl>
                                          <p:spTgt spid="465"/>
                                        </p:tgtEl>
                                        <p:attrNameLst>
                                          <p:attrName>ppt_x</p:attrName>
                                        </p:attrNameLst>
                                      </p:cBhvr>
                                      <p:tavLst>
                                        <p:tav tm="0">
                                          <p:val>
                                            <p:strVal val="#ppt_x"/>
                                          </p:val>
                                        </p:tav>
                                        <p:tav tm="100000">
                                          <p:val>
                                            <p:strVal val="#ppt_x"/>
                                          </p:val>
                                        </p:tav>
                                      </p:tavLst>
                                    </p:anim>
                                    <p:anim calcmode="lin" valueType="num">
                                      <p:cBhvr additive="base">
                                        <p:cTn id="48" dur="500" fill="hold"/>
                                        <p:tgtEl>
                                          <p:spTgt spid="46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66"/>
                                        </p:tgtEl>
                                        <p:attrNameLst>
                                          <p:attrName>style.visibility</p:attrName>
                                        </p:attrNameLst>
                                      </p:cBhvr>
                                      <p:to>
                                        <p:strVal val="visible"/>
                                      </p:to>
                                    </p:set>
                                    <p:anim calcmode="lin" valueType="num">
                                      <p:cBhvr additive="base">
                                        <p:cTn id="51" dur="500" fill="hold"/>
                                        <p:tgtEl>
                                          <p:spTgt spid="466"/>
                                        </p:tgtEl>
                                        <p:attrNameLst>
                                          <p:attrName>ppt_x</p:attrName>
                                        </p:attrNameLst>
                                      </p:cBhvr>
                                      <p:tavLst>
                                        <p:tav tm="0">
                                          <p:val>
                                            <p:strVal val="#ppt_x"/>
                                          </p:val>
                                        </p:tav>
                                        <p:tav tm="100000">
                                          <p:val>
                                            <p:strVal val="#ppt_x"/>
                                          </p:val>
                                        </p:tav>
                                      </p:tavLst>
                                    </p:anim>
                                    <p:anim calcmode="lin" valueType="num">
                                      <p:cBhvr additive="base">
                                        <p:cTn id="52" dur="500" fill="hold"/>
                                        <p:tgtEl>
                                          <p:spTgt spid="46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59"/>
                                        </p:tgtEl>
                                        <p:attrNameLst>
                                          <p:attrName>style.visibility</p:attrName>
                                        </p:attrNameLst>
                                      </p:cBhvr>
                                      <p:to>
                                        <p:strVal val="visible"/>
                                      </p:to>
                                    </p:set>
                                    <p:anim calcmode="lin" valueType="num">
                                      <p:cBhvr additive="base">
                                        <p:cTn id="55" dur="500" fill="hold"/>
                                        <p:tgtEl>
                                          <p:spTgt spid="459"/>
                                        </p:tgtEl>
                                        <p:attrNameLst>
                                          <p:attrName>ppt_x</p:attrName>
                                        </p:attrNameLst>
                                      </p:cBhvr>
                                      <p:tavLst>
                                        <p:tav tm="0">
                                          <p:val>
                                            <p:strVal val="#ppt_x"/>
                                          </p:val>
                                        </p:tav>
                                        <p:tav tm="100000">
                                          <p:val>
                                            <p:strVal val="#ppt_x"/>
                                          </p:val>
                                        </p:tav>
                                      </p:tavLst>
                                    </p:anim>
                                    <p:anim calcmode="lin" valueType="num">
                                      <p:cBhvr additive="base">
                                        <p:cTn id="56" dur="500" fill="hold"/>
                                        <p:tgtEl>
                                          <p:spTgt spid="4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animBg="1"/>
      <p:bldP spid="457" grpId="0"/>
      <p:bldP spid="458" grpId="0"/>
      <p:bldP spid="459" grpId="0"/>
      <p:bldP spid="460" grpId="0" animBg="1"/>
      <p:bldP spid="461" grpId="0"/>
      <p:bldP spid="462" grpId="0"/>
      <p:bldP spid="464" grpId="0" animBg="1"/>
      <p:bldP spid="465" grpId="0"/>
      <p:bldP spid="466" grpId="0"/>
      <p:bldP spid="27"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63"/>
          <p:cNvSpPr txBox="1">
            <a:spLocks noGrp="1"/>
          </p:cNvSpPr>
          <p:nvPr>
            <p:ph type="title"/>
          </p:nvPr>
        </p:nvSpPr>
        <p:spPr>
          <a:xfrm>
            <a:off x="713278" y="773248"/>
            <a:ext cx="5613094" cy="640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MARKET ANALYSIS</a:t>
            </a:r>
            <a:endParaRPr dirty="0"/>
          </a:p>
        </p:txBody>
      </p:sp>
      <p:sp>
        <p:nvSpPr>
          <p:cNvPr id="561" name="Google Shape;561;p63"/>
          <p:cNvSpPr txBox="1">
            <a:spLocks noGrp="1"/>
          </p:cNvSpPr>
          <p:nvPr>
            <p:ph type="subTitle" idx="1"/>
          </p:nvPr>
        </p:nvSpPr>
        <p:spPr>
          <a:xfrm>
            <a:off x="713275" y="1565846"/>
            <a:ext cx="4297800" cy="1005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In</a:t>
            </a:r>
            <a:r>
              <a:rPr lang="en" dirty="0"/>
              <a:t> depth analysis of the current market for better AIRBNB investment recommendations.</a:t>
            </a:r>
            <a:endParaRPr dirty="0"/>
          </a:p>
        </p:txBody>
      </p:sp>
      <p:sp>
        <p:nvSpPr>
          <p:cNvPr id="562" name="Google Shape;562;p63"/>
          <p:cNvSpPr txBox="1">
            <a:spLocks noGrp="1"/>
          </p:cNvSpPr>
          <p:nvPr>
            <p:ph type="ctrTitle" idx="4294967295"/>
          </p:nvPr>
        </p:nvSpPr>
        <p:spPr>
          <a:xfrm>
            <a:off x="7699375" y="198150"/>
            <a:ext cx="731400" cy="1419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800" dirty="0">
                <a:solidFill>
                  <a:schemeClr val="dk2"/>
                </a:solidFill>
              </a:rPr>
              <a:t>AAMB &amp; Co.</a:t>
            </a:r>
            <a:endParaRPr sz="800" dirty="0">
              <a:solidFill>
                <a:schemeClr val="dk2"/>
              </a:solidFill>
            </a:endParaRPr>
          </a:p>
        </p:txBody>
      </p:sp>
      <p:cxnSp>
        <p:nvCxnSpPr>
          <p:cNvPr id="563" name="Google Shape;563;p63"/>
          <p:cNvCxnSpPr>
            <a:stCxn id="562" idx="1"/>
          </p:cNvCxnSpPr>
          <p:nvPr/>
        </p:nvCxnSpPr>
        <p:spPr>
          <a:xfrm rot="10800000">
            <a:off x="713275" y="269100"/>
            <a:ext cx="6986100" cy="0"/>
          </a:xfrm>
          <a:prstGeom prst="straightConnector1">
            <a:avLst/>
          </a:prstGeom>
          <a:noFill/>
          <a:ln w="9525" cap="flat" cmpd="sng">
            <a:solidFill>
              <a:schemeClr val="dk2"/>
            </a:solidFill>
            <a:prstDash val="solid"/>
            <a:round/>
            <a:headEnd type="none" w="med" len="med"/>
            <a:tailEnd type="none" w="med" len="med"/>
          </a:ln>
        </p:spPr>
      </p:cxnSp>
      <p:sp>
        <p:nvSpPr>
          <p:cNvPr id="564" name="Google Shape;564;p63"/>
          <p:cNvSpPr txBox="1">
            <a:spLocks noGrp="1"/>
          </p:cNvSpPr>
          <p:nvPr>
            <p:ph type="ctrTitle" idx="4294967295"/>
          </p:nvPr>
        </p:nvSpPr>
        <p:spPr>
          <a:xfrm>
            <a:off x="713225" y="4803300"/>
            <a:ext cx="731400" cy="14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00" dirty="0">
                <a:solidFill>
                  <a:schemeClr val="dk2"/>
                </a:solidFill>
              </a:rPr>
              <a:t>SINCE 2024</a:t>
            </a:r>
            <a:endParaRPr sz="800" dirty="0">
              <a:solidFill>
                <a:schemeClr val="dk2"/>
              </a:solidFill>
            </a:endParaRPr>
          </a:p>
        </p:txBody>
      </p:sp>
      <p:cxnSp>
        <p:nvCxnSpPr>
          <p:cNvPr id="565" name="Google Shape;565;p63"/>
          <p:cNvCxnSpPr>
            <a:stCxn id="564" idx="3"/>
          </p:cNvCxnSpPr>
          <p:nvPr/>
        </p:nvCxnSpPr>
        <p:spPr>
          <a:xfrm>
            <a:off x="1444625" y="4874250"/>
            <a:ext cx="6984300" cy="0"/>
          </a:xfrm>
          <a:prstGeom prst="straightConnector1">
            <a:avLst/>
          </a:prstGeom>
          <a:noFill/>
          <a:ln w="9525" cap="flat" cmpd="sng">
            <a:solidFill>
              <a:schemeClr val="dk2"/>
            </a:solidFill>
            <a:prstDash val="solid"/>
            <a:round/>
            <a:headEnd type="none" w="med" len="med"/>
            <a:tailEnd type="none" w="med" len="med"/>
          </a:ln>
        </p:spPr>
      </p:cxnSp>
      <p:sp>
        <p:nvSpPr>
          <p:cNvPr id="566" name="Google Shape;566;p63">
            <a:hlinkClick r:id="rId4" action="ppaction://hlinksldjump"/>
          </p:cNvPr>
          <p:cNvSpPr/>
          <p:nvPr/>
        </p:nvSpPr>
        <p:spPr>
          <a:xfrm>
            <a:off x="8753166" y="2452039"/>
            <a:ext cx="222000" cy="222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3">
            <a:hlinkClick r:id="rId4" action="ppaction://hlinksldjump"/>
          </p:cNvPr>
          <p:cNvSpPr/>
          <p:nvPr/>
        </p:nvSpPr>
        <p:spPr>
          <a:xfrm>
            <a:off x="8800034" y="2500037"/>
            <a:ext cx="128263" cy="126003"/>
          </a:xfrm>
          <a:custGeom>
            <a:avLst/>
            <a:gdLst/>
            <a:ahLst/>
            <a:cxnLst/>
            <a:rect l="l" t="t" r="r" b="b"/>
            <a:pathLst>
              <a:path w="212885" h="209134" extrusionOk="0">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3">
            <a:hlinkClick r:id="" action="ppaction://hlinkshowjump?jump=previousslide"/>
          </p:cNvPr>
          <p:cNvSpPr/>
          <p:nvPr/>
        </p:nvSpPr>
        <p:spPr>
          <a:xfrm rot="-5400000">
            <a:off x="8841708" y="2282123"/>
            <a:ext cx="450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3">
            <a:hlinkClick r:id="" action="ppaction://hlinkshowjump?jump=nextslide"/>
          </p:cNvPr>
          <p:cNvSpPr/>
          <p:nvPr/>
        </p:nvSpPr>
        <p:spPr>
          <a:xfrm rot="5400000">
            <a:off x="8835292" y="2755177"/>
            <a:ext cx="57600" cy="99900"/>
          </a:xfrm>
          <a:prstGeom prst="chevron">
            <a:avLst>
              <a:gd name="adj" fmla="val 10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1">
                                            <p:txEl>
                                              <p:pRg st="0" end="0"/>
                                            </p:txEl>
                                          </p:spTgt>
                                        </p:tgtEl>
                                        <p:attrNameLst>
                                          <p:attrName>style.visibility</p:attrName>
                                        </p:attrNameLst>
                                      </p:cBhvr>
                                      <p:to>
                                        <p:strVal val="visible"/>
                                      </p:to>
                                    </p:set>
                                    <p:animEffect transition="in" filter="fade">
                                      <p:cBhvr>
                                        <p:cTn id="7" dur="500"/>
                                        <p:tgtEl>
                                          <p:spTgt spid="5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E939-C7F4-417D-B12D-0C5FE9574414}"/>
              </a:ext>
            </a:extLst>
          </p:cNvPr>
          <p:cNvSpPr>
            <a:spLocks noGrp="1"/>
          </p:cNvSpPr>
          <p:nvPr>
            <p:ph type="title"/>
          </p:nvPr>
        </p:nvSpPr>
        <p:spPr>
          <a:xfrm>
            <a:off x="613674" y="474802"/>
            <a:ext cx="7704000" cy="457200"/>
          </a:xfrm>
        </p:spPr>
        <p:txBody>
          <a:bodyPr/>
          <a:lstStyle/>
          <a:p>
            <a:pPr algn="ctr"/>
            <a:endParaRPr lang="en-US" dirty="0"/>
          </a:p>
        </p:txBody>
      </p:sp>
      <p:pic>
        <p:nvPicPr>
          <p:cNvPr id="5" name="Picture 4">
            <a:extLst>
              <a:ext uri="{FF2B5EF4-FFF2-40B4-BE49-F238E27FC236}">
                <a16:creationId xmlns:a16="http://schemas.microsoft.com/office/drawing/2014/main" id="{B1841A1E-9483-4F88-B96F-6CEC7E00D873}"/>
              </a:ext>
            </a:extLst>
          </p:cNvPr>
          <p:cNvPicPr>
            <a:picLocks noChangeAspect="1"/>
          </p:cNvPicPr>
          <p:nvPr/>
        </p:nvPicPr>
        <p:blipFill>
          <a:blip r:embed="rId3"/>
          <a:stretch>
            <a:fillRect/>
          </a:stretch>
        </p:blipFill>
        <p:spPr>
          <a:xfrm>
            <a:off x="613674" y="1789108"/>
            <a:ext cx="2204692" cy="2437411"/>
          </a:xfrm>
          <a:prstGeom prst="rect">
            <a:avLst/>
          </a:prstGeom>
        </p:spPr>
      </p:pic>
      <p:sp>
        <p:nvSpPr>
          <p:cNvPr id="6" name="Arrow: Right 5">
            <a:extLst>
              <a:ext uri="{FF2B5EF4-FFF2-40B4-BE49-F238E27FC236}">
                <a16:creationId xmlns:a16="http://schemas.microsoft.com/office/drawing/2014/main" id="{13B24F10-1398-428B-94BA-DDDCD5D5D5F2}"/>
              </a:ext>
            </a:extLst>
          </p:cNvPr>
          <p:cNvSpPr/>
          <p:nvPr/>
        </p:nvSpPr>
        <p:spPr>
          <a:xfrm>
            <a:off x="2892056" y="2339163"/>
            <a:ext cx="1679944" cy="361507"/>
          </a:xfrm>
          <a:prstGeom prst="rightArrow">
            <a:avLst/>
          </a:prstGeom>
          <a:solidFill>
            <a:schemeClr val="accent1">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327B427C-1B24-4AA4-93DB-B18A90C1E05E}"/>
              </a:ext>
            </a:extLst>
          </p:cNvPr>
          <p:cNvPicPr>
            <a:picLocks noChangeAspect="1"/>
          </p:cNvPicPr>
          <p:nvPr/>
        </p:nvPicPr>
        <p:blipFill>
          <a:blip r:embed="rId4"/>
          <a:stretch>
            <a:fillRect/>
          </a:stretch>
        </p:blipFill>
        <p:spPr>
          <a:xfrm>
            <a:off x="3732028" y="3472639"/>
            <a:ext cx="4954806" cy="1218193"/>
          </a:xfrm>
          <a:prstGeom prst="rect">
            <a:avLst/>
          </a:prstGeom>
        </p:spPr>
      </p:pic>
      <p:sp>
        <p:nvSpPr>
          <p:cNvPr id="10" name="TextBox 9">
            <a:extLst>
              <a:ext uri="{FF2B5EF4-FFF2-40B4-BE49-F238E27FC236}">
                <a16:creationId xmlns:a16="http://schemas.microsoft.com/office/drawing/2014/main" id="{B85BD98A-7DF7-4F88-A26D-5C8AA87B238D}"/>
              </a:ext>
            </a:extLst>
          </p:cNvPr>
          <p:cNvSpPr txBox="1"/>
          <p:nvPr/>
        </p:nvSpPr>
        <p:spPr>
          <a:xfrm>
            <a:off x="6690305" y="4730541"/>
            <a:ext cx="1627369" cy="307777"/>
          </a:xfrm>
          <a:prstGeom prst="rect">
            <a:avLst/>
          </a:prstGeom>
          <a:noFill/>
        </p:spPr>
        <p:txBody>
          <a:bodyPr wrap="none" rtlCol="0">
            <a:spAutoFit/>
          </a:bodyPr>
          <a:lstStyle/>
          <a:p>
            <a:r>
              <a:rPr lang="en-US" dirty="0">
                <a:latin typeface="Abhaya Libre" panose="020B0604020202020204" charset="0"/>
                <a:cs typeface="Abhaya Libre" panose="020B0604020202020204" charset="0"/>
              </a:rPr>
              <a:t>HOST ID - 57218252</a:t>
            </a:r>
          </a:p>
        </p:txBody>
      </p:sp>
      <p:sp>
        <p:nvSpPr>
          <p:cNvPr id="11" name="TextBox 10">
            <a:extLst>
              <a:ext uri="{FF2B5EF4-FFF2-40B4-BE49-F238E27FC236}">
                <a16:creationId xmlns:a16="http://schemas.microsoft.com/office/drawing/2014/main" id="{60EB92DF-48D7-4000-8239-D5651653E272}"/>
              </a:ext>
            </a:extLst>
          </p:cNvPr>
          <p:cNvSpPr txBox="1"/>
          <p:nvPr/>
        </p:nvSpPr>
        <p:spPr>
          <a:xfrm>
            <a:off x="7070039" y="2185274"/>
            <a:ext cx="1744388" cy="307777"/>
          </a:xfrm>
          <a:prstGeom prst="rect">
            <a:avLst/>
          </a:prstGeom>
          <a:noFill/>
        </p:spPr>
        <p:txBody>
          <a:bodyPr wrap="none" rtlCol="0">
            <a:spAutoFit/>
          </a:bodyPr>
          <a:lstStyle/>
          <a:p>
            <a:r>
              <a:rPr lang="en-US" dirty="0">
                <a:latin typeface="Abhaya Libre" panose="020B0604020202020204" charset="0"/>
                <a:cs typeface="Abhaya Libre" panose="020B0604020202020204" charset="0"/>
              </a:rPr>
              <a:t>HOST ID - 487012580</a:t>
            </a:r>
          </a:p>
        </p:txBody>
      </p:sp>
      <p:pic>
        <p:nvPicPr>
          <p:cNvPr id="4" name="Picture 3">
            <a:extLst>
              <a:ext uri="{FF2B5EF4-FFF2-40B4-BE49-F238E27FC236}">
                <a16:creationId xmlns:a16="http://schemas.microsoft.com/office/drawing/2014/main" id="{AEB75598-2233-4B34-9AAD-FBEF1DEB0D77}"/>
              </a:ext>
            </a:extLst>
          </p:cNvPr>
          <p:cNvPicPr>
            <a:picLocks noChangeAspect="1"/>
          </p:cNvPicPr>
          <p:nvPr/>
        </p:nvPicPr>
        <p:blipFill>
          <a:blip r:embed="rId5"/>
          <a:stretch>
            <a:fillRect/>
          </a:stretch>
        </p:blipFill>
        <p:spPr>
          <a:xfrm>
            <a:off x="5581232" y="1555984"/>
            <a:ext cx="1488807" cy="1356469"/>
          </a:xfrm>
          <a:prstGeom prst="rect">
            <a:avLst/>
          </a:prstGeom>
        </p:spPr>
      </p:pic>
      <p:sp>
        <p:nvSpPr>
          <p:cNvPr id="12" name="Rectangle: Rounded Corners 11">
            <a:extLst>
              <a:ext uri="{FF2B5EF4-FFF2-40B4-BE49-F238E27FC236}">
                <a16:creationId xmlns:a16="http://schemas.microsoft.com/office/drawing/2014/main" id="{0622024C-A804-4A16-AA1C-6CB83C1C15C1}"/>
              </a:ext>
            </a:extLst>
          </p:cNvPr>
          <p:cNvSpPr/>
          <p:nvPr/>
        </p:nvSpPr>
        <p:spPr>
          <a:xfrm>
            <a:off x="499730" y="173751"/>
            <a:ext cx="8030596" cy="1195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3000" b="1" i="0" u="none" strike="noStrike" kern="0" cap="none" spc="0" normalizeH="0" baseline="0" noProof="0" dirty="0">
                <a:ln>
                  <a:noFill/>
                </a:ln>
                <a:solidFill>
                  <a:srgbClr val="1B1B1B"/>
                </a:solidFill>
                <a:effectLst/>
                <a:uLnTx/>
                <a:uFillTx/>
                <a:latin typeface="Abhaya Libre"/>
                <a:cs typeface="Abhaya Libre"/>
                <a:sym typeface="Abhaya Libre"/>
              </a:rPr>
              <a:t>WHICH HOSTS HAVE HIGHEST NO. OF RENTAL PROPERTIES?</a:t>
            </a:r>
            <a:endParaRPr lang="en-US" sz="3200" b="1" dirty="0">
              <a:solidFill>
                <a:schemeClr val="tx1"/>
              </a:solidFill>
              <a:latin typeface="Abhaya Libre" panose="020B0604020202020204" charset="0"/>
              <a:cs typeface="Abhaya Libre" panose="020B0604020202020204" charset="0"/>
            </a:endParaRPr>
          </a:p>
        </p:txBody>
      </p:sp>
    </p:spTree>
    <p:extLst>
      <p:ext uri="{BB962C8B-B14F-4D97-AF65-F5344CB8AC3E}">
        <p14:creationId xmlns:p14="http://schemas.microsoft.com/office/powerpoint/2010/main" val="403489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9D6E-44FD-48FD-8115-8EBFA92D90DF}"/>
              </a:ext>
            </a:extLst>
          </p:cNvPr>
          <p:cNvSpPr>
            <a:spLocks noGrp="1"/>
          </p:cNvSpPr>
          <p:nvPr>
            <p:ph type="title"/>
          </p:nvPr>
        </p:nvSpPr>
        <p:spPr>
          <a:xfrm>
            <a:off x="634940" y="332486"/>
            <a:ext cx="7704000" cy="457200"/>
          </a:xfrm>
        </p:spPr>
        <p:txBody>
          <a:bodyPr/>
          <a:lstStyle/>
          <a:p>
            <a:pPr algn="ctr"/>
            <a:endParaRPr lang="en-US" dirty="0"/>
          </a:p>
        </p:txBody>
      </p:sp>
      <p:sp>
        <p:nvSpPr>
          <p:cNvPr id="7" name="Freeform: Shape 6">
            <a:extLst>
              <a:ext uri="{FF2B5EF4-FFF2-40B4-BE49-F238E27FC236}">
                <a16:creationId xmlns:a16="http://schemas.microsoft.com/office/drawing/2014/main" id="{DD905709-1EC8-4696-B664-428D0296701C}"/>
              </a:ext>
            </a:extLst>
          </p:cNvPr>
          <p:cNvSpPr/>
          <p:nvPr/>
        </p:nvSpPr>
        <p:spPr>
          <a:xfrm>
            <a:off x="1865104" y="1941868"/>
            <a:ext cx="3514133" cy="1994181"/>
          </a:xfrm>
          <a:custGeom>
            <a:avLst/>
            <a:gdLst>
              <a:gd name="connsiteX0" fmla="*/ 176347 w 3514133"/>
              <a:gd name="connsiteY0" fmla="*/ 14523 h 1994181"/>
              <a:gd name="connsiteX1" fmla="*/ 1792496 w 3514133"/>
              <a:gd name="connsiteY1" fmla="*/ 290969 h 1994181"/>
              <a:gd name="connsiteX2" fmla="*/ 16859 w 3514133"/>
              <a:gd name="connsiteY2" fmla="*/ 1992179 h 1994181"/>
              <a:gd name="connsiteX3" fmla="*/ 3100301 w 3514133"/>
              <a:gd name="connsiteY3" fmla="*/ 631211 h 1994181"/>
              <a:gd name="connsiteX4" fmla="*/ 3398012 w 3514133"/>
              <a:gd name="connsiteY4" fmla="*/ 471723 h 1994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133" h="1994181">
                <a:moveTo>
                  <a:pt x="176347" y="14523"/>
                </a:moveTo>
                <a:cubicBezTo>
                  <a:pt x="997712" y="-12059"/>
                  <a:pt x="1819077" y="-38640"/>
                  <a:pt x="1792496" y="290969"/>
                </a:cubicBezTo>
                <a:cubicBezTo>
                  <a:pt x="1765915" y="620578"/>
                  <a:pt x="-201108" y="1935472"/>
                  <a:pt x="16859" y="1992179"/>
                </a:cubicBezTo>
                <a:cubicBezTo>
                  <a:pt x="234826" y="2048886"/>
                  <a:pt x="2536776" y="884620"/>
                  <a:pt x="3100301" y="631211"/>
                </a:cubicBezTo>
                <a:cubicBezTo>
                  <a:pt x="3663826" y="377802"/>
                  <a:pt x="3530919" y="424762"/>
                  <a:pt x="3398012" y="47172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81A9CA-4568-496A-867E-17A31A063421}"/>
              </a:ext>
            </a:extLst>
          </p:cNvPr>
          <p:cNvPicPr>
            <a:picLocks noChangeAspect="1"/>
          </p:cNvPicPr>
          <p:nvPr/>
        </p:nvPicPr>
        <p:blipFill>
          <a:blip r:embed="rId3"/>
          <a:stretch>
            <a:fillRect/>
          </a:stretch>
        </p:blipFill>
        <p:spPr>
          <a:xfrm>
            <a:off x="1710420" y="1401714"/>
            <a:ext cx="5723160" cy="3574504"/>
          </a:xfrm>
          <a:prstGeom prst="rect">
            <a:avLst/>
          </a:prstGeom>
        </p:spPr>
      </p:pic>
      <p:sp>
        <p:nvSpPr>
          <p:cNvPr id="5" name="Rectangle: Rounded Corners 4">
            <a:extLst>
              <a:ext uri="{FF2B5EF4-FFF2-40B4-BE49-F238E27FC236}">
                <a16:creationId xmlns:a16="http://schemas.microsoft.com/office/drawing/2014/main" id="{6C043442-4CF8-4287-A98C-F01BA00F72A9}"/>
              </a:ext>
            </a:extLst>
          </p:cNvPr>
          <p:cNvSpPr/>
          <p:nvPr/>
        </p:nvSpPr>
        <p:spPr>
          <a:xfrm>
            <a:off x="478464" y="255072"/>
            <a:ext cx="7942522" cy="1069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3000" b="1" i="0" u="none" strike="noStrike" kern="0" cap="none" spc="0" normalizeH="0" baseline="0" noProof="0" dirty="0">
                <a:ln>
                  <a:noFill/>
                </a:ln>
                <a:solidFill>
                  <a:srgbClr val="1B1B1B"/>
                </a:solidFill>
                <a:effectLst/>
                <a:uLnTx/>
                <a:uFillTx/>
                <a:latin typeface="Abhaya Libre"/>
                <a:cs typeface="Abhaya Libre"/>
                <a:sym typeface="Abhaya Libre"/>
              </a:rPr>
              <a:t>WHICH NEIGHBORHOODS HOST THE MOST LISTINGS?</a:t>
            </a:r>
            <a:endParaRPr lang="en-US" sz="3200" b="1" dirty="0">
              <a:solidFill>
                <a:schemeClr val="tx1"/>
              </a:solidFill>
              <a:latin typeface="Abhaya Libre" panose="020B0604020202020204" charset="0"/>
              <a:cs typeface="Abhaya Libre" panose="020B0604020202020204" charset="0"/>
            </a:endParaRPr>
          </a:p>
        </p:txBody>
      </p:sp>
      <p:sp>
        <p:nvSpPr>
          <p:cNvPr id="3" name="Oval 2">
            <a:extLst>
              <a:ext uri="{FF2B5EF4-FFF2-40B4-BE49-F238E27FC236}">
                <a16:creationId xmlns:a16="http://schemas.microsoft.com/office/drawing/2014/main" id="{B9CF310C-F873-44A0-8113-AC5D13FF8AC6}"/>
              </a:ext>
            </a:extLst>
          </p:cNvPr>
          <p:cNvSpPr/>
          <p:nvPr/>
        </p:nvSpPr>
        <p:spPr>
          <a:xfrm>
            <a:off x="2243470" y="4358238"/>
            <a:ext cx="723014" cy="3666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5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E5952-5A97-4304-BD3B-A436DEB990DE}"/>
              </a:ext>
            </a:extLst>
          </p:cNvPr>
          <p:cNvSpPr>
            <a:spLocks noGrp="1"/>
          </p:cNvSpPr>
          <p:nvPr>
            <p:ph type="title"/>
          </p:nvPr>
        </p:nvSpPr>
        <p:spPr>
          <a:xfrm>
            <a:off x="720000" y="1990508"/>
            <a:ext cx="7704000" cy="457200"/>
          </a:xfrm>
        </p:spPr>
        <p:txBody>
          <a:bodyPr/>
          <a:lstStyle/>
          <a:p>
            <a:pPr algn="ctr"/>
            <a:endParaRPr lang="en-US" dirty="0"/>
          </a:p>
        </p:txBody>
      </p:sp>
      <p:sp>
        <p:nvSpPr>
          <p:cNvPr id="5" name="Rectangle: Rounded Corners 4">
            <a:extLst>
              <a:ext uri="{FF2B5EF4-FFF2-40B4-BE49-F238E27FC236}">
                <a16:creationId xmlns:a16="http://schemas.microsoft.com/office/drawing/2014/main" id="{E7E84524-A9EA-4995-AA25-EE77B85A7091}"/>
              </a:ext>
            </a:extLst>
          </p:cNvPr>
          <p:cNvSpPr/>
          <p:nvPr/>
        </p:nvSpPr>
        <p:spPr>
          <a:xfrm>
            <a:off x="627320" y="1527991"/>
            <a:ext cx="8144540" cy="1382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3000" b="1" i="0" u="none" strike="noStrike" kern="0" cap="none" spc="0" normalizeH="0" baseline="0" noProof="0" dirty="0">
                <a:ln>
                  <a:noFill/>
                </a:ln>
                <a:solidFill>
                  <a:srgbClr val="1B1B1B"/>
                </a:solidFill>
                <a:effectLst/>
                <a:uLnTx/>
                <a:uFillTx/>
                <a:latin typeface="Abhaya Libre"/>
                <a:cs typeface="Abhaya Libre"/>
                <a:sym typeface="Abhaya Libre"/>
              </a:rPr>
              <a:t>WHICH PROPERTY TYPES RECEIVE THE MOST POSITIVE REVIEWS?</a:t>
            </a:r>
            <a:endParaRPr lang="en-US" sz="3200" b="1" dirty="0">
              <a:solidFill>
                <a:schemeClr val="tx1"/>
              </a:solidFill>
              <a:latin typeface="Abhaya Libre" panose="020B0604020202020204" charset="0"/>
              <a:cs typeface="Abhaya Libre" panose="020B0604020202020204" charset="0"/>
            </a:endParaRPr>
          </a:p>
        </p:txBody>
      </p:sp>
    </p:spTree>
    <p:extLst>
      <p:ext uri="{BB962C8B-B14F-4D97-AF65-F5344CB8AC3E}">
        <p14:creationId xmlns:p14="http://schemas.microsoft.com/office/powerpoint/2010/main" val="3646937254"/>
      </p:ext>
    </p:extLst>
  </p:cSld>
  <p:clrMapOvr>
    <a:masterClrMapping/>
  </p:clrMapOvr>
</p:sld>
</file>

<file path=ppt/theme/theme1.xml><?xml version="1.0" encoding="utf-8"?>
<a:theme xmlns:a="http://schemas.openxmlformats.org/drawingml/2006/main"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821</TotalTime>
  <Words>598</Words>
  <Application>Microsoft Office PowerPoint</Application>
  <PresentationFormat>On-screen Show (16:9)</PresentationFormat>
  <Paragraphs>125</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Lexend Mega</vt:lpstr>
      <vt:lpstr>Abhaya Libre</vt:lpstr>
      <vt:lpstr>Arial</vt:lpstr>
      <vt:lpstr>Roboto Condensed Light</vt:lpstr>
      <vt:lpstr>Raleway ExtraBold</vt:lpstr>
      <vt:lpstr>Nanum Gothic</vt:lpstr>
      <vt:lpstr>Raleway</vt:lpstr>
      <vt:lpstr>Hotel Chain Company Profile by Slidesgo</vt:lpstr>
      <vt:lpstr>MARKET ANALYSIS -AIRBNB CAPE TOWN</vt:lpstr>
      <vt:lpstr>OUR TEAM</vt:lpstr>
      <vt:lpstr>·03·</vt:lpstr>
      <vt:lpstr>DATA OVERVIEW</vt:lpstr>
      <vt:lpstr>DATA OVERVIEW</vt:lpstr>
      <vt:lpstr>MARKET ANALYSIS</vt:lpstr>
      <vt:lpstr>PowerPoint Presentation</vt:lpstr>
      <vt:lpstr>PowerPoint Presentation</vt:lpstr>
      <vt:lpstr>PowerPoint Presentation</vt:lpstr>
      <vt:lpstr>PowerPoint Presentation</vt:lpstr>
      <vt:lpstr>WHICH PROPERTY TYPES RECEIVE THE MOST POSITIVE REVIEWS?</vt:lpstr>
      <vt:lpstr>WHICH PROPERTY TYPES RECEIVE THE MOST POSITIVE REVIEWS?</vt:lpstr>
      <vt:lpstr>PowerPoint Presentation</vt:lpstr>
      <vt:lpstr>OUR PROCESS</vt:lpstr>
      <vt:lpstr>HOW MUCH REVENUE DO SUCCESSFUL HOSTS GENERATE?</vt:lpstr>
      <vt:lpstr>INVESTMENT RECOMMENDATION</vt:lpstr>
      <vt:lpstr>ROAD MAP TO BEST INVESTMENT</vt:lpstr>
      <vt:lpstr>RECOMMENDED INVESTMENT:  Modern Villa with Rooftop Deck &amp; Table Mountain Vi</vt:lpstr>
      <vt:lpstr>LIMITATIONS/SUGGESTIONS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CAPE TOWN</dc:title>
  <dc:creator>User</dc:creator>
  <cp:lastModifiedBy>User</cp:lastModifiedBy>
  <cp:revision>70</cp:revision>
  <dcterms:modified xsi:type="dcterms:W3CDTF">2024-09-30T13:13:18Z</dcterms:modified>
</cp:coreProperties>
</file>